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528" r:id="rId2"/>
    <p:sldId id="534" r:id="rId3"/>
    <p:sldId id="529" r:id="rId4"/>
    <p:sldId id="524" r:id="rId5"/>
    <p:sldId id="267" r:id="rId6"/>
    <p:sldId id="522" r:id="rId7"/>
    <p:sldId id="525" r:id="rId8"/>
    <p:sldId id="526" r:id="rId9"/>
    <p:sldId id="527" r:id="rId10"/>
    <p:sldId id="530" r:id="rId11"/>
    <p:sldId id="533" r:id="rId12"/>
    <p:sldId id="260" r:id="rId13"/>
    <p:sldId id="259" r:id="rId14"/>
    <p:sldId id="261" r:id="rId15"/>
    <p:sldId id="532" r:id="rId16"/>
    <p:sldId id="535" r:id="rId17"/>
    <p:sldId id="536" r:id="rId18"/>
    <p:sldId id="537" r:id="rId19"/>
    <p:sldId id="538" r:id="rId20"/>
    <p:sldId id="539" r:id="rId21"/>
    <p:sldId id="54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orgio Mondauto" initials="GM" lastIdx="1" clrIdx="0">
    <p:extLst>
      <p:ext uri="{19B8F6BF-5375-455C-9EA6-DF929625EA0E}">
        <p15:presenceInfo xmlns:p15="http://schemas.microsoft.com/office/powerpoint/2012/main" userId="ef16cf966d7ceb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05"/>
    <p:restoredTop sz="85840"/>
  </p:normalViewPr>
  <p:slideViewPr>
    <p:cSldViewPr snapToGrid="0" snapToObjects="1">
      <p:cViewPr>
        <p:scale>
          <a:sx n="120" d="100"/>
          <a:sy n="120" d="100"/>
        </p:scale>
        <p:origin x="624" y="3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3T09:26:10.732" idx="1">
    <p:pos x="10" y="10"/>
    <p:text>4.20 m</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50F52-A61E-A446-BBF1-1A69AB1C46FE}" type="datetimeFigureOut">
              <a:rPr lang="en-US" smtClean="0"/>
              <a:t>9/12/20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3844B-8899-A141-9C0E-E23D7A4E0B26}" type="slidenum">
              <a:rPr lang="en-US" smtClean="0"/>
              <a:t>‹#›</a:t>
            </a:fld>
            <a:endParaRPr lang="en-US"/>
          </a:p>
        </p:txBody>
      </p:sp>
    </p:spTree>
    <p:extLst>
      <p:ext uri="{BB962C8B-B14F-4D97-AF65-F5344CB8AC3E}">
        <p14:creationId xmlns:p14="http://schemas.microsoft.com/office/powerpoint/2010/main" val="310965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73844B-8899-A141-9C0E-E23D7A4E0B26}" type="slidenum">
              <a:rPr lang="en-US" smtClean="0"/>
              <a:t>1</a:t>
            </a:fld>
            <a:endParaRPr lang="en-US"/>
          </a:p>
        </p:txBody>
      </p:sp>
    </p:spTree>
    <p:extLst>
      <p:ext uri="{BB962C8B-B14F-4D97-AF65-F5344CB8AC3E}">
        <p14:creationId xmlns:p14="http://schemas.microsoft.com/office/powerpoint/2010/main" val="281814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usually do in our </a:t>
            </a:r>
            <a:r>
              <a:rPr lang="en-US" dirty="0" err="1"/>
              <a:t>organisation</a:t>
            </a:r>
            <a:r>
              <a:rPr lang="en-US" dirty="0"/>
              <a:t> anytime we have a new use case, we take the data from one of the many claim engines and we build a ML solution for it. The way we preprocess the claim data is usually adopting the traditional feature engineering approaches like one-hot-encoding is one of the most common used in our team. This approach works quite well we want to predict if a claim is a duplicate or not, or if we want to predict some claim fraud detection. However, if we want to study the relationships between claims and within claims, to learn the structure of a claim then the one-hot encoding approach would not be appropriate since we  would lose so much information about the data. Because you know if we consider two one-hot encoded vectors representing two claims in the space and we consider the cosine similarity as metric to determine how similar those vectors are the cosine similarity of those vectors would be always equal to 0.</a:t>
            </a:r>
          </a:p>
          <a:p>
            <a:endParaRPr lang="en-US" dirty="0"/>
          </a:p>
          <a:p>
            <a:r>
              <a:rPr lang="en-US" dirty="0"/>
              <a:t>This is the main reason we moved to an embedding approach for this kind of tasks. So Having vectors of numbers representing claims or patients. With word embeddings we would have that the geometric relationships between word vectors reflect the semantic relationships between words. So sentences or claims representing similar things would have similar embedding representations in the space (i.e. would be closer). </a:t>
            </a:r>
          </a:p>
        </p:txBody>
      </p:sp>
      <p:sp>
        <p:nvSpPr>
          <p:cNvPr id="4" name="Slide Number Placeholder 3"/>
          <p:cNvSpPr>
            <a:spLocks noGrp="1"/>
          </p:cNvSpPr>
          <p:nvPr>
            <p:ph type="sldNum" sz="quarter" idx="5"/>
          </p:nvPr>
        </p:nvSpPr>
        <p:spPr/>
        <p:txBody>
          <a:bodyPr/>
          <a:lstStyle/>
          <a:p>
            <a:fld id="{EE73844B-8899-A141-9C0E-E23D7A4E0B26}" type="slidenum">
              <a:rPr lang="en-US" smtClean="0"/>
              <a:t>4</a:t>
            </a:fld>
            <a:endParaRPr lang="en-US"/>
          </a:p>
        </p:txBody>
      </p:sp>
    </p:spTree>
    <p:extLst>
      <p:ext uri="{BB962C8B-B14F-4D97-AF65-F5344CB8AC3E}">
        <p14:creationId xmlns:p14="http://schemas.microsoft.com/office/powerpoint/2010/main" val="265604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27EC3B-07B0-CA4D-921E-4A840E850B5B}" type="slidenum">
              <a:rPr lang="en-US" smtClean="0"/>
              <a:t>5</a:t>
            </a:fld>
            <a:endParaRPr lang="en-US"/>
          </a:p>
        </p:txBody>
      </p:sp>
    </p:spTree>
    <p:extLst>
      <p:ext uri="{BB962C8B-B14F-4D97-AF65-F5344CB8AC3E}">
        <p14:creationId xmlns:p14="http://schemas.microsoft.com/office/powerpoint/2010/main" val="262747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492AF-BC2A-4188-B06F-754C36A745CF}" type="slidenum">
              <a:rPr lang="en-US" smtClean="0"/>
              <a:t>6</a:t>
            </a:fld>
            <a:endParaRPr lang="en-US" dirty="0"/>
          </a:p>
        </p:txBody>
      </p:sp>
    </p:spTree>
    <p:extLst>
      <p:ext uri="{BB962C8B-B14F-4D97-AF65-F5344CB8AC3E}">
        <p14:creationId xmlns:p14="http://schemas.microsoft.com/office/powerpoint/2010/main" val="2467017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Kaggle competition on Twitter identifying disaster</a:t>
            </a:r>
          </a:p>
        </p:txBody>
      </p:sp>
      <p:sp>
        <p:nvSpPr>
          <p:cNvPr id="4" name="Slide Number Placeholder 3"/>
          <p:cNvSpPr>
            <a:spLocks noGrp="1"/>
          </p:cNvSpPr>
          <p:nvPr>
            <p:ph type="sldNum" sz="quarter" idx="5"/>
          </p:nvPr>
        </p:nvSpPr>
        <p:spPr/>
        <p:txBody>
          <a:bodyPr/>
          <a:lstStyle/>
          <a:p>
            <a:fld id="{5BFD5F57-8350-514F-BD73-870612BAB63A}" type="slidenum">
              <a:rPr lang="en-US" smtClean="0"/>
              <a:t>8</a:t>
            </a:fld>
            <a:endParaRPr lang="en-US"/>
          </a:p>
        </p:txBody>
      </p:sp>
    </p:spTree>
    <p:extLst>
      <p:ext uri="{BB962C8B-B14F-4D97-AF65-F5344CB8AC3E}">
        <p14:creationId xmlns:p14="http://schemas.microsoft.com/office/powerpoint/2010/main" val="123401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General Language Understanding Evaluation (GLUE) benchmark (Wang et al., 2018a) is a collection of diverse natural language understanding tasks.</a:t>
            </a:r>
            <a:endParaRPr lang="en-US" dirty="0"/>
          </a:p>
        </p:txBody>
      </p:sp>
      <p:sp>
        <p:nvSpPr>
          <p:cNvPr id="4" name="Slide Number Placeholder 3"/>
          <p:cNvSpPr>
            <a:spLocks noGrp="1"/>
          </p:cNvSpPr>
          <p:nvPr>
            <p:ph type="sldNum" sz="quarter" idx="5"/>
          </p:nvPr>
        </p:nvSpPr>
        <p:spPr/>
        <p:txBody>
          <a:bodyPr/>
          <a:lstStyle/>
          <a:p>
            <a:fld id="{5BFD5F57-8350-514F-BD73-870612BAB63A}" type="slidenum">
              <a:rPr lang="en-US" smtClean="0"/>
              <a:t>9</a:t>
            </a:fld>
            <a:endParaRPr lang="en-US"/>
          </a:p>
        </p:txBody>
      </p:sp>
    </p:spTree>
    <p:extLst>
      <p:ext uri="{BB962C8B-B14F-4D97-AF65-F5344CB8AC3E}">
        <p14:creationId xmlns:p14="http://schemas.microsoft.com/office/powerpoint/2010/main" val="334929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3844B-8899-A141-9C0E-E23D7A4E0B26}" type="slidenum">
              <a:rPr lang="en-US" smtClean="0"/>
              <a:t>12</a:t>
            </a:fld>
            <a:endParaRPr lang="en-US"/>
          </a:p>
        </p:txBody>
      </p:sp>
    </p:spTree>
    <p:extLst>
      <p:ext uri="{BB962C8B-B14F-4D97-AF65-F5344CB8AC3E}">
        <p14:creationId xmlns:p14="http://schemas.microsoft.com/office/powerpoint/2010/main" val="417081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i="0" kern="1200" dirty="0">
                <a:solidFill>
                  <a:schemeClr val="tx1"/>
                </a:solidFill>
                <a:effectLst/>
                <a:latin typeface="+mn-lt"/>
                <a:ea typeface="+mn-ea"/>
                <a:cs typeface="+mn-cs"/>
              </a:rPr>
              <a:t>The encoder and decoder blocks are actually multiple identical encoders and decoders stacked on top of each other.</a:t>
            </a:r>
            <a:r>
              <a:rPr lang="en-IE" sz="1200" b="0" i="0" kern="1200" dirty="0">
                <a:solidFill>
                  <a:schemeClr val="tx1"/>
                </a:solidFill>
                <a:effectLst/>
                <a:latin typeface="+mn-lt"/>
                <a:ea typeface="+mn-ea"/>
                <a:cs typeface="+mn-cs"/>
              </a:rPr>
              <a:t> Both the encoder stack and the decoder stack have the same number of units.</a:t>
            </a:r>
          </a:p>
          <a:p>
            <a:r>
              <a:rPr lang="en-IE" sz="1200" b="0" i="1" kern="1200" dirty="0">
                <a:solidFill>
                  <a:schemeClr val="tx1"/>
                </a:solidFill>
                <a:effectLst/>
                <a:latin typeface="+mn-lt"/>
                <a:ea typeface="+mn-ea"/>
                <a:cs typeface="+mn-cs"/>
              </a:rPr>
              <a:t>“Self-attention, sometimes called intra-attention, is an attention mechanism relating different positions of a single sequence in order to compute a representation of the sequence.” </a:t>
            </a:r>
            <a:r>
              <a:rPr lang="en-IE" sz="1200" b="0" i="0" kern="1200" dirty="0">
                <a:solidFill>
                  <a:schemeClr val="tx1"/>
                </a:solidFill>
                <a:effectLst/>
                <a:latin typeface="+mn-lt"/>
                <a:ea typeface="+mn-ea"/>
                <a:cs typeface="+mn-cs"/>
              </a:rPr>
              <a:t>Self-attention allows the model to look at the other words in the input sequence to get a better understanding of a certain word in the sequence.  </a:t>
            </a:r>
          </a:p>
          <a:p>
            <a:r>
              <a:rPr lang="en-IE" sz="1200" b="0" i="0" kern="1200" dirty="0">
                <a:solidFill>
                  <a:schemeClr val="tx1"/>
                </a:solidFill>
                <a:effectLst/>
                <a:latin typeface="+mn-lt"/>
                <a:ea typeface="+mn-ea"/>
                <a:cs typeface="+mn-cs"/>
              </a:rPr>
              <a:t>First, we need to create three vectors from each of the encoder’s input vectors:</a:t>
            </a:r>
          </a:p>
          <a:p>
            <a:pPr lvl="1"/>
            <a:r>
              <a:rPr lang="en-IE" sz="1200" b="0" i="0" kern="1200" dirty="0">
                <a:solidFill>
                  <a:schemeClr val="tx1"/>
                </a:solidFill>
                <a:effectLst/>
                <a:latin typeface="+mn-lt"/>
                <a:ea typeface="+mn-ea"/>
                <a:cs typeface="+mn-cs"/>
              </a:rPr>
              <a:t>Query Vector</a:t>
            </a:r>
          </a:p>
          <a:p>
            <a:pPr lvl="1"/>
            <a:r>
              <a:rPr lang="en-IE" sz="1200" b="0" i="0" kern="1200" dirty="0">
                <a:solidFill>
                  <a:schemeClr val="tx1"/>
                </a:solidFill>
                <a:effectLst/>
                <a:latin typeface="+mn-lt"/>
                <a:ea typeface="+mn-ea"/>
                <a:cs typeface="+mn-cs"/>
              </a:rPr>
              <a:t>Key Vector</a:t>
            </a:r>
          </a:p>
          <a:p>
            <a:pPr lvl="1"/>
            <a:r>
              <a:rPr lang="en-IE" sz="1200" b="0" i="0" kern="1200" dirty="0">
                <a:solidFill>
                  <a:schemeClr val="tx1"/>
                </a:solidFill>
                <a:effectLst/>
                <a:latin typeface="+mn-lt"/>
                <a:ea typeface="+mn-ea"/>
                <a:cs typeface="+mn-cs"/>
              </a:rPr>
              <a:t>Value Vector.</a:t>
            </a:r>
          </a:p>
          <a:p>
            <a:r>
              <a:rPr lang="en-IE" sz="1200" b="0" i="0" kern="1200" dirty="0">
                <a:solidFill>
                  <a:schemeClr val="tx1"/>
                </a:solidFill>
                <a:effectLst/>
                <a:latin typeface="+mn-lt"/>
                <a:ea typeface="+mn-ea"/>
                <a:cs typeface="+mn-cs"/>
              </a:rPr>
              <a:t>Next, we will calculate self-attention for every word in the input sequence</a:t>
            </a:r>
          </a:p>
          <a:p>
            <a:pPr marL="228600" indent="-228600">
              <a:buAutoNum type="arabicParenR"/>
            </a:pPr>
            <a:r>
              <a:rPr lang="en-IE" sz="1200" b="0" i="0" kern="1200" dirty="0">
                <a:solidFill>
                  <a:schemeClr val="tx1"/>
                </a:solidFill>
                <a:effectLst/>
                <a:latin typeface="+mn-lt"/>
                <a:ea typeface="+mn-ea"/>
                <a:cs typeface="+mn-cs"/>
              </a:rPr>
              <a:t>The score for the first word is calculated by taking the dot product of the Query vector (q1) with the keys vectors (k1, k2, k3) of all the words</a:t>
            </a:r>
          </a:p>
          <a:p>
            <a:pPr marL="228600" indent="-228600">
              <a:buAutoNum type="arabicParenR"/>
            </a:pPr>
            <a:r>
              <a:rPr lang="en-IE" sz="1200" b="0" i="0" kern="1200" dirty="0">
                <a:solidFill>
                  <a:schemeClr val="tx1"/>
                </a:solidFill>
                <a:effectLst/>
                <a:latin typeface="+mn-lt"/>
                <a:ea typeface="+mn-ea"/>
                <a:cs typeface="+mn-cs"/>
              </a:rPr>
              <a:t>Then, these scores are divided by 8 which is the square root of the dimension of the key vector:</a:t>
            </a:r>
          </a:p>
          <a:p>
            <a:pPr marL="228600" indent="-228600">
              <a:buAutoNum type="arabicParenR"/>
            </a:pPr>
            <a:r>
              <a:rPr lang="en-IE" sz="1200" b="0" i="0" kern="1200" dirty="0">
                <a:solidFill>
                  <a:schemeClr val="tx1"/>
                </a:solidFill>
                <a:effectLst/>
                <a:latin typeface="+mn-lt"/>
                <a:ea typeface="+mn-ea"/>
                <a:cs typeface="+mn-cs"/>
              </a:rPr>
              <a:t>Next, these scores are normalized using the </a:t>
            </a:r>
            <a:r>
              <a:rPr lang="en-IE" sz="1200" b="0" i="0" kern="1200" dirty="0" err="1">
                <a:solidFill>
                  <a:schemeClr val="tx1"/>
                </a:solidFill>
                <a:effectLst/>
                <a:latin typeface="+mn-lt"/>
                <a:ea typeface="+mn-ea"/>
                <a:cs typeface="+mn-cs"/>
              </a:rPr>
              <a:t>softmax</a:t>
            </a:r>
            <a:r>
              <a:rPr lang="en-IE" sz="1200" b="0" i="0" kern="1200" dirty="0">
                <a:solidFill>
                  <a:schemeClr val="tx1"/>
                </a:solidFill>
                <a:effectLst/>
                <a:latin typeface="+mn-lt"/>
                <a:ea typeface="+mn-ea"/>
                <a:cs typeface="+mn-cs"/>
              </a:rPr>
              <a:t> activation function:</a:t>
            </a:r>
          </a:p>
          <a:p>
            <a:pPr marL="228600" indent="-228600">
              <a:buAutoNum type="arabicParenR"/>
            </a:pPr>
            <a:r>
              <a:rPr lang="en-IE" sz="1200" b="0" i="0" kern="1200" dirty="0">
                <a:solidFill>
                  <a:schemeClr val="tx1"/>
                </a:solidFill>
                <a:effectLst/>
                <a:latin typeface="+mn-lt"/>
                <a:ea typeface="+mn-ea"/>
                <a:cs typeface="+mn-cs"/>
              </a:rPr>
              <a:t>These normalized scores are then multiplied by the value vectors (v1, v2, v3) and sum up the resultant vectors to arrive at the final vector (z1). This is the output of the self-attention layer. It is then passed on to the feed-forward network as input</a:t>
            </a:r>
          </a:p>
          <a:p>
            <a:pPr marL="228600" indent="-228600">
              <a:buAutoNum type="arabicParenR"/>
            </a:pPr>
            <a:r>
              <a:rPr lang="en-IE" sz="1200" b="0" i="0" kern="1200" dirty="0">
                <a:solidFill>
                  <a:schemeClr val="tx1"/>
                </a:solidFill>
                <a:effectLst/>
                <a:latin typeface="+mn-lt"/>
                <a:ea typeface="+mn-ea"/>
                <a:cs typeface="+mn-cs"/>
              </a:rPr>
              <a:t>So, z1 is the self-attention vector for the first word of the input sequence “Action gets results”. We can get the vectors for the rest of the words in the input sequence in the same fashion</a:t>
            </a:r>
          </a:p>
          <a:p>
            <a:pPr marL="228600" indent="-228600">
              <a:buAutoNum type="arabicParenR"/>
            </a:pPr>
            <a:r>
              <a:rPr lang="en-IE" sz="1200" b="0" i="0" kern="1200" dirty="0">
                <a:solidFill>
                  <a:schemeClr val="tx1"/>
                </a:solidFill>
                <a:effectLst/>
                <a:latin typeface="+mn-lt"/>
                <a:ea typeface="+mn-ea"/>
                <a:cs typeface="+mn-cs"/>
              </a:rPr>
              <a:t>self-attention is computed not once but multiple times in the Transformer’s architecture, in parallel and independently. It is therefore referred to as </a:t>
            </a:r>
            <a:r>
              <a:rPr lang="en-IE" sz="1200" b="1" i="0" kern="1200" dirty="0">
                <a:solidFill>
                  <a:schemeClr val="tx1"/>
                </a:solidFill>
                <a:effectLst/>
                <a:latin typeface="+mn-lt"/>
                <a:ea typeface="+mn-ea"/>
                <a:cs typeface="+mn-cs"/>
              </a:rPr>
              <a:t>Multi-head Attention</a:t>
            </a:r>
            <a:r>
              <a:rPr lang="en-IE" sz="1200" b="0" i="0" kern="1200" dirty="0">
                <a:solidFill>
                  <a:schemeClr val="tx1"/>
                </a:solidFill>
                <a:effectLst/>
                <a:latin typeface="+mn-lt"/>
                <a:ea typeface="+mn-ea"/>
                <a:cs typeface="+mn-cs"/>
              </a:rPr>
              <a:t>. The outputs are concatenated and linearly transformed</a:t>
            </a:r>
          </a:p>
          <a:p>
            <a:pPr marL="228600" indent="-228600">
              <a:buAutoNum type="arabicParenR"/>
            </a:pPr>
            <a:endParaRPr lang="en-IE" sz="1200" b="0" i="0" kern="1200" dirty="0">
              <a:solidFill>
                <a:schemeClr val="tx1"/>
              </a:solidFill>
              <a:effectLst/>
              <a:latin typeface="+mn-lt"/>
              <a:ea typeface="+mn-ea"/>
              <a:cs typeface="+mn-cs"/>
            </a:endParaRPr>
          </a:p>
          <a:p>
            <a:r>
              <a:rPr lang="en-IE" sz="1200" b="1" i="0" kern="1200" dirty="0">
                <a:solidFill>
                  <a:schemeClr val="tx1"/>
                </a:solidFill>
                <a:effectLst/>
                <a:latin typeface="+mn-lt"/>
                <a:ea typeface="+mn-ea"/>
                <a:cs typeface="+mn-cs"/>
              </a:rPr>
              <a:t>Limitations of the Transformer</a:t>
            </a:r>
          </a:p>
          <a:p>
            <a:r>
              <a:rPr lang="en-IE" sz="1200" b="0" i="0" kern="1200" dirty="0">
                <a:solidFill>
                  <a:schemeClr val="tx1"/>
                </a:solidFill>
                <a:effectLst/>
                <a:latin typeface="+mn-lt"/>
                <a:ea typeface="+mn-ea"/>
                <a:cs typeface="+mn-cs"/>
              </a:rPr>
              <a:t>Transformer is undoubtedly a huge improvement over the RNN based seq2seq models. But it comes with its own share of limitations:</a:t>
            </a:r>
          </a:p>
          <a:p>
            <a:r>
              <a:rPr lang="en-IE" sz="1200" b="0" i="0" kern="1200" dirty="0">
                <a:solidFill>
                  <a:schemeClr val="tx1"/>
                </a:solidFill>
                <a:effectLst/>
                <a:latin typeface="+mn-lt"/>
                <a:ea typeface="+mn-ea"/>
                <a:cs typeface="+mn-cs"/>
              </a:rPr>
              <a:t>Attention can only deal with fixed-length text strings. The text has to be split into a certain number of segments or chunks before being fed into the system as input</a:t>
            </a:r>
          </a:p>
          <a:p>
            <a:r>
              <a:rPr lang="en-IE" sz="1200" b="0" i="0" kern="1200" dirty="0">
                <a:solidFill>
                  <a:schemeClr val="tx1"/>
                </a:solidFill>
                <a:effectLst/>
                <a:latin typeface="+mn-lt"/>
                <a:ea typeface="+mn-ea"/>
                <a:cs typeface="+mn-cs"/>
              </a:rPr>
              <a:t>This chunking of text causes </a:t>
            </a:r>
            <a:r>
              <a:rPr lang="en-IE" sz="1200" b="1" i="0" kern="1200" dirty="0">
                <a:solidFill>
                  <a:schemeClr val="tx1"/>
                </a:solidFill>
                <a:effectLst/>
                <a:latin typeface="+mn-lt"/>
                <a:ea typeface="+mn-ea"/>
                <a:cs typeface="+mn-cs"/>
              </a:rPr>
              <a:t>context fragmentation</a:t>
            </a:r>
            <a:r>
              <a:rPr lang="en-IE" sz="1200" b="0" i="0" kern="1200" dirty="0">
                <a:solidFill>
                  <a:schemeClr val="tx1"/>
                </a:solidFill>
                <a:effectLst/>
                <a:latin typeface="+mn-lt"/>
                <a:ea typeface="+mn-ea"/>
                <a:cs typeface="+mn-cs"/>
              </a:rPr>
              <a:t>. For example, if a sentence is split from the middle, then a significant amount of context is lost. In other words, the text is split without respecting the sentence or any other semantic boundary</a:t>
            </a:r>
          </a:p>
          <a:p>
            <a:pPr marL="228600" indent="-228600">
              <a:buAutoNum type="arabicParenR"/>
            </a:pPr>
            <a:endParaRPr lang="en-IE"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3844B-8899-A141-9C0E-E23D7A4E0B26}" type="slidenum">
              <a:rPr lang="en-US" smtClean="0"/>
              <a:t>14</a:t>
            </a:fld>
            <a:endParaRPr lang="en-US"/>
          </a:p>
        </p:txBody>
      </p:sp>
    </p:spTree>
    <p:extLst>
      <p:ext uri="{BB962C8B-B14F-4D97-AF65-F5344CB8AC3E}">
        <p14:creationId xmlns:p14="http://schemas.microsoft.com/office/powerpoint/2010/main" val="39938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03FC-1B25-EA46-9B9B-B53A129EC7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A2BECA7-1B78-A947-880D-D08329BD8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BF106C-6936-0D4A-8E1B-501D845F7FF0}"/>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9928EBBD-CF32-1145-922C-CD0047918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F4EF9-E67C-5340-AFE8-08A1666EAF68}"/>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420219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BD9D-F19C-1B43-B38B-50232039C38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56704B-BA77-0547-A2EA-2715EDF6F0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A65595-B3A6-D341-B561-E0E78502CFAA}"/>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4092D0D6-FE6E-864D-A64F-1ED9AEDCF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CBF5D-9ED7-2141-9B25-4604086EFD3E}"/>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139659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09952-97F6-824C-8838-761A3509A2E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62A89B-6D22-8E48-A195-66476F683D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D43620-4F86-2B4C-8B42-E7885B131F01}"/>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ABC72416-1F53-8947-86DC-5997167C8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B2B6C-0F90-424C-8258-FCBC76B8847E}"/>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234143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384E-CFE9-D242-8B4A-1E24B450CE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E844C5-8E54-C742-91A6-6680E5CB28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389ED4-3CD9-6B48-8101-9CF79116B7CD}"/>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466A7465-EDA4-1844-997A-13022F8BB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00028-5050-3E48-AC50-E7108698DFAE}"/>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3738858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D75D-4ACF-F945-B8CF-4ED27DC299B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C7A5936-1C89-EE47-9ED1-183546F03D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1C4D85-F06D-8D4B-A007-95FDFB25ED02}"/>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5D533834-A9E1-B64E-B83B-91DC6BF27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4B37E-EF6B-B34D-AD72-919461C2802B}"/>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313641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3975-4ECD-004A-860C-D8457EADEF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9BE375-F50F-3C4B-A681-7131004DDB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4C0B384-ED06-264A-BB80-428DD5A1A5F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AF07C12-7AA7-9B40-A42E-B052B5DFF83B}"/>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6" name="Footer Placeholder 5">
            <a:extLst>
              <a:ext uri="{FF2B5EF4-FFF2-40B4-BE49-F238E27FC236}">
                <a16:creationId xmlns:a16="http://schemas.microsoft.com/office/drawing/2014/main" id="{174B3ED8-E96F-F64F-B2FB-F924A3861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5C7DD-A154-5441-B15C-22306D7F382F}"/>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382103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A216-BA48-9041-9B67-7568897747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AABFE4-6160-3E4F-9753-71030A92C1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3D4F32-7FB7-3742-8477-A72ECF0CF74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F3E7B0B-A484-2449-BEED-66972093A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C65DE5-FD7B-0740-91BE-6E4D13797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42B2CCB-119F-904F-850A-B7E0C7F0EE5E}"/>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8" name="Footer Placeholder 7">
            <a:extLst>
              <a:ext uri="{FF2B5EF4-FFF2-40B4-BE49-F238E27FC236}">
                <a16:creationId xmlns:a16="http://schemas.microsoft.com/office/drawing/2014/main" id="{588A64E8-1897-2546-A915-8767AD42B1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3C8901-27B6-FC4C-B651-FCC1F79048EA}"/>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196557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C95-F971-A640-9822-9989F65C21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9A732DB-E71F-DE46-B544-49400F446081}"/>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4" name="Footer Placeholder 3">
            <a:extLst>
              <a:ext uri="{FF2B5EF4-FFF2-40B4-BE49-F238E27FC236}">
                <a16:creationId xmlns:a16="http://schemas.microsoft.com/office/drawing/2014/main" id="{5DD15F6D-9679-D74A-A375-074DAEE04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345392-8F06-F74D-83BF-8FFDE131BB59}"/>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182896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64D46-8C8D-2647-8BB4-C9352DCEB013}"/>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3" name="Footer Placeholder 2">
            <a:extLst>
              <a:ext uri="{FF2B5EF4-FFF2-40B4-BE49-F238E27FC236}">
                <a16:creationId xmlns:a16="http://schemas.microsoft.com/office/drawing/2014/main" id="{84F757C2-99A8-2F4A-86D7-43E7ECDEB6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442180-DDA3-E340-A0C3-E16CF7E8B463}"/>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300716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5A4-A179-E74A-96B1-E93AF1F2D1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E9FC90-C0B2-A24E-AA22-3DC86562A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96FAD6C-4FA0-0F4C-8267-BEE14118F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CA04D-EDEF-B74D-A42E-47C4F289E7DA}"/>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6" name="Footer Placeholder 5">
            <a:extLst>
              <a:ext uri="{FF2B5EF4-FFF2-40B4-BE49-F238E27FC236}">
                <a16:creationId xmlns:a16="http://schemas.microsoft.com/office/drawing/2014/main" id="{B4E0943F-B8FE-7943-B647-E5A3501F9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E962BA-001F-1448-A9B7-6B1B662D6B27}"/>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1815947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DA02-B221-E141-BEB0-DD111DBCE2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0A21E16-8BF9-FF4A-8681-463F06F1D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5B14BD-F9C5-0244-9E21-F3778FCDB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640B1E-2101-0249-A456-A41A4E09081E}"/>
              </a:ext>
            </a:extLst>
          </p:cNvPr>
          <p:cNvSpPr>
            <a:spLocks noGrp="1"/>
          </p:cNvSpPr>
          <p:nvPr>
            <p:ph type="dt" sz="half" idx="10"/>
          </p:nvPr>
        </p:nvSpPr>
        <p:spPr/>
        <p:txBody>
          <a:bodyPr/>
          <a:lstStyle/>
          <a:p>
            <a:fld id="{190DBCA2-19AE-4646-AB6B-EC8B067118B7}" type="datetimeFigureOut">
              <a:rPr lang="en-US" smtClean="0"/>
              <a:t>9/12/20</a:t>
            </a:fld>
            <a:endParaRPr lang="en-US"/>
          </a:p>
        </p:txBody>
      </p:sp>
      <p:sp>
        <p:nvSpPr>
          <p:cNvPr id="6" name="Footer Placeholder 5">
            <a:extLst>
              <a:ext uri="{FF2B5EF4-FFF2-40B4-BE49-F238E27FC236}">
                <a16:creationId xmlns:a16="http://schemas.microsoft.com/office/drawing/2014/main" id="{39FEAB06-CCBC-A742-82AD-B1935690C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12BB60-7150-8048-B140-CA071E0A432A}"/>
              </a:ext>
            </a:extLst>
          </p:cNvPr>
          <p:cNvSpPr>
            <a:spLocks noGrp="1"/>
          </p:cNvSpPr>
          <p:nvPr>
            <p:ph type="sldNum" sz="quarter" idx="12"/>
          </p:nvPr>
        </p:nvSpPr>
        <p:spPr/>
        <p:txBody>
          <a:bodyPr/>
          <a:lstStyle/>
          <a:p>
            <a:fld id="{174C36AA-C3BA-614B-9C7A-2A72D944226D}" type="slidenum">
              <a:rPr lang="en-US" smtClean="0"/>
              <a:t>‹#›</a:t>
            </a:fld>
            <a:endParaRPr lang="en-US"/>
          </a:p>
        </p:txBody>
      </p:sp>
    </p:spTree>
    <p:extLst>
      <p:ext uri="{BB962C8B-B14F-4D97-AF65-F5344CB8AC3E}">
        <p14:creationId xmlns:p14="http://schemas.microsoft.com/office/powerpoint/2010/main" val="3703830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F047A2-8CED-7C42-B84D-ADDB1DCE1C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E26ED2-14AF-844E-AC11-CA1A02F4E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D61A50-33A7-E140-8B5A-48C0E095D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DBCA2-19AE-4646-AB6B-EC8B067118B7}" type="datetimeFigureOut">
              <a:rPr lang="en-US" smtClean="0"/>
              <a:t>9/12/20</a:t>
            </a:fld>
            <a:endParaRPr lang="en-US"/>
          </a:p>
        </p:txBody>
      </p:sp>
      <p:sp>
        <p:nvSpPr>
          <p:cNvPr id="5" name="Footer Placeholder 4">
            <a:extLst>
              <a:ext uri="{FF2B5EF4-FFF2-40B4-BE49-F238E27FC236}">
                <a16:creationId xmlns:a16="http://schemas.microsoft.com/office/drawing/2014/main" id="{F1BC4616-EB8C-BB4F-B6FB-1935322A35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35EF37-7B90-E74B-8C50-615B2EC284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C36AA-C3BA-614B-9C7A-2A72D944226D}" type="slidenum">
              <a:rPr lang="en-US" smtClean="0"/>
              <a:t>‹#›</a:t>
            </a:fld>
            <a:endParaRPr lang="en-US"/>
          </a:p>
        </p:txBody>
      </p:sp>
    </p:spTree>
    <p:extLst>
      <p:ext uri="{BB962C8B-B14F-4D97-AF65-F5344CB8AC3E}">
        <p14:creationId xmlns:p14="http://schemas.microsoft.com/office/powerpoint/2010/main" val="1903502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hyperlink" Target="http://jalammar.github.io/a-visual-guide-to-using-bert-for-the-first-time/" TargetMode="Externa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tiff"/><Relationship Id="rId5" Type="http://schemas.openxmlformats.org/officeDocument/2006/relationships/image" Target="../media/image5.jpg"/><Relationship Id="rId10" Type="http://schemas.openxmlformats.org/officeDocument/2006/relationships/image" Target="../media/image10.tiff"/><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jalammar.github.io/a-visual-guide-to-using-bert-for-the-first-time/" TargetMode="Externa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jalammar.github.io/a-visual-guide-to-using-bert-for-the-first-time/"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F2A7AB-86F9-4F40-9BA4-3477DCB331C6}"/>
              </a:ext>
            </a:extLst>
          </p:cNvPr>
          <p:cNvSpPr/>
          <p:nvPr/>
        </p:nvSpPr>
        <p:spPr>
          <a:xfrm>
            <a:off x="-1" y="0"/>
            <a:ext cx="6096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18C4355-FF53-7D44-A6FC-8A3A060C3946}"/>
              </a:ext>
            </a:extLst>
          </p:cNvPr>
          <p:cNvSpPr txBox="1"/>
          <p:nvPr/>
        </p:nvSpPr>
        <p:spPr>
          <a:xfrm>
            <a:off x="1206498" y="3857446"/>
            <a:ext cx="3686175" cy="1200329"/>
          </a:xfrm>
          <a:prstGeom prst="rect">
            <a:avLst/>
          </a:prstGeom>
          <a:noFill/>
        </p:spPr>
        <p:txBody>
          <a:bodyPr wrap="square" rtlCol="0">
            <a:spAutoFit/>
          </a:bodyPr>
          <a:lstStyle/>
          <a:p>
            <a:r>
              <a:rPr lang="en-US" b="1" dirty="0">
                <a:solidFill>
                  <a:srgbClr val="7030A0"/>
                </a:solidFill>
              </a:rPr>
              <a:t>Giorgio Mondauto</a:t>
            </a:r>
          </a:p>
          <a:p>
            <a:endParaRPr lang="en-US" b="1" dirty="0">
              <a:solidFill>
                <a:srgbClr val="7030A0"/>
              </a:solidFill>
            </a:endParaRPr>
          </a:p>
          <a:p>
            <a:r>
              <a:rPr lang="en-US" b="1" dirty="0">
                <a:solidFill>
                  <a:srgbClr val="7030A0"/>
                </a:solidFill>
              </a:rPr>
              <a:t>Software Engineer at Optum (UHG)</a:t>
            </a:r>
          </a:p>
          <a:p>
            <a:r>
              <a:rPr lang="en-US" b="1" dirty="0">
                <a:solidFill>
                  <a:srgbClr val="7030A0"/>
                </a:solidFill>
              </a:rPr>
              <a:t>MSc in Statistics (UCD)</a:t>
            </a:r>
          </a:p>
        </p:txBody>
      </p:sp>
      <p:pic>
        <p:nvPicPr>
          <p:cNvPr id="4" name="Picture 3">
            <a:extLst>
              <a:ext uri="{FF2B5EF4-FFF2-40B4-BE49-F238E27FC236}">
                <a16:creationId xmlns:a16="http://schemas.microsoft.com/office/drawing/2014/main" id="{4115B24A-3BB4-3444-A6F5-1BA8F50FB3C9}"/>
              </a:ext>
            </a:extLst>
          </p:cNvPr>
          <p:cNvPicPr>
            <a:picLocks noChangeAspect="1"/>
          </p:cNvPicPr>
          <p:nvPr/>
        </p:nvPicPr>
        <p:blipFill>
          <a:blip r:embed="rId3"/>
          <a:stretch>
            <a:fillRect/>
          </a:stretch>
        </p:blipFill>
        <p:spPr>
          <a:xfrm>
            <a:off x="1206498" y="658723"/>
            <a:ext cx="2540000" cy="2540000"/>
          </a:xfrm>
          <a:prstGeom prst="rect">
            <a:avLst/>
          </a:prstGeom>
        </p:spPr>
      </p:pic>
      <p:sp>
        <p:nvSpPr>
          <p:cNvPr id="5" name="Rectangle 4">
            <a:extLst>
              <a:ext uri="{FF2B5EF4-FFF2-40B4-BE49-F238E27FC236}">
                <a16:creationId xmlns:a16="http://schemas.microsoft.com/office/drawing/2014/main" id="{C3278E31-15D1-824F-9E78-FEDDAF5DAD63}"/>
              </a:ext>
            </a:extLst>
          </p:cNvPr>
          <p:cNvSpPr/>
          <p:nvPr/>
        </p:nvSpPr>
        <p:spPr>
          <a:xfrm>
            <a:off x="6095999" y="0"/>
            <a:ext cx="6096000" cy="68580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67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F2A7AB-86F9-4F40-9BA4-3477DCB331C6}"/>
              </a:ext>
            </a:extLst>
          </p:cNvPr>
          <p:cNvSpPr/>
          <p:nvPr/>
        </p:nvSpPr>
        <p:spPr>
          <a:xfrm>
            <a:off x="-1" y="0"/>
            <a:ext cx="6096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18C4355-FF53-7D44-A6FC-8A3A060C3946}"/>
              </a:ext>
            </a:extLst>
          </p:cNvPr>
          <p:cNvSpPr txBox="1"/>
          <p:nvPr/>
        </p:nvSpPr>
        <p:spPr>
          <a:xfrm>
            <a:off x="1590262" y="2265834"/>
            <a:ext cx="4180852" cy="923330"/>
          </a:xfrm>
          <a:prstGeom prst="rect">
            <a:avLst/>
          </a:prstGeom>
          <a:noFill/>
        </p:spPr>
        <p:txBody>
          <a:bodyPr wrap="square" rtlCol="0">
            <a:spAutoFit/>
          </a:bodyPr>
          <a:lstStyle/>
          <a:p>
            <a:r>
              <a:rPr lang="en-US" b="1" dirty="0">
                <a:solidFill>
                  <a:srgbClr val="7030A0"/>
                </a:solidFill>
              </a:rPr>
              <a:t>     Thank You</a:t>
            </a:r>
          </a:p>
          <a:p>
            <a:endParaRPr lang="en-US" b="1" dirty="0">
              <a:solidFill>
                <a:srgbClr val="7030A0"/>
              </a:solidFill>
            </a:endParaRPr>
          </a:p>
          <a:p>
            <a:r>
              <a:rPr lang="en-US" b="1" dirty="0">
                <a:solidFill>
                  <a:srgbClr val="7030A0"/>
                </a:solidFill>
              </a:rPr>
              <a:t>Giorgio Mondauto</a:t>
            </a:r>
          </a:p>
        </p:txBody>
      </p:sp>
      <p:sp>
        <p:nvSpPr>
          <p:cNvPr id="4" name="Rectangle 3">
            <a:extLst>
              <a:ext uri="{FF2B5EF4-FFF2-40B4-BE49-F238E27FC236}">
                <a16:creationId xmlns:a16="http://schemas.microsoft.com/office/drawing/2014/main" id="{17A910F3-BAA4-AF48-B8CE-370BA734EEC3}"/>
              </a:ext>
            </a:extLst>
          </p:cNvPr>
          <p:cNvSpPr/>
          <p:nvPr/>
        </p:nvSpPr>
        <p:spPr>
          <a:xfrm>
            <a:off x="6095999" y="0"/>
            <a:ext cx="6096000" cy="68580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949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F2A7AB-86F9-4F40-9BA4-3477DCB331C6}"/>
              </a:ext>
            </a:extLst>
          </p:cNvPr>
          <p:cNvSpPr/>
          <p:nvPr/>
        </p:nvSpPr>
        <p:spPr>
          <a:xfrm>
            <a:off x="-1" y="0"/>
            <a:ext cx="6096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18C4355-FF53-7D44-A6FC-8A3A060C3946}"/>
              </a:ext>
            </a:extLst>
          </p:cNvPr>
          <p:cNvSpPr txBox="1"/>
          <p:nvPr/>
        </p:nvSpPr>
        <p:spPr>
          <a:xfrm>
            <a:off x="2409824" y="3244334"/>
            <a:ext cx="3686175" cy="369332"/>
          </a:xfrm>
          <a:prstGeom prst="rect">
            <a:avLst/>
          </a:prstGeom>
          <a:noFill/>
        </p:spPr>
        <p:txBody>
          <a:bodyPr wrap="square" rtlCol="0">
            <a:spAutoFit/>
          </a:bodyPr>
          <a:lstStyle/>
          <a:p>
            <a:r>
              <a:rPr lang="en-US" b="1" dirty="0">
                <a:solidFill>
                  <a:srgbClr val="7030A0"/>
                </a:solidFill>
              </a:rPr>
              <a:t>APPENDIX</a:t>
            </a:r>
          </a:p>
        </p:txBody>
      </p:sp>
      <p:sp>
        <p:nvSpPr>
          <p:cNvPr id="5" name="Rectangle 4">
            <a:extLst>
              <a:ext uri="{FF2B5EF4-FFF2-40B4-BE49-F238E27FC236}">
                <a16:creationId xmlns:a16="http://schemas.microsoft.com/office/drawing/2014/main" id="{51CDDBDD-00D5-D345-893A-A3C97348BCA6}"/>
              </a:ext>
            </a:extLst>
          </p:cNvPr>
          <p:cNvSpPr/>
          <p:nvPr/>
        </p:nvSpPr>
        <p:spPr>
          <a:xfrm>
            <a:off x="6095999" y="0"/>
            <a:ext cx="6096000" cy="68580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7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787B1-4804-3144-82B6-6D3CC95F62A5}"/>
              </a:ext>
            </a:extLst>
          </p:cNvPr>
          <p:cNvPicPr>
            <a:picLocks noChangeAspect="1"/>
          </p:cNvPicPr>
          <p:nvPr/>
        </p:nvPicPr>
        <p:blipFill>
          <a:blip r:embed="rId3"/>
          <a:stretch>
            <a:fillRect/>
          </a:stretch>
        </p:blipFill>
        <p:spPr>
          <a:xfrm>
            <a:off x="2666132" y="1163153"/>
            <a:ext cx="9326171" cy="3822700"/>
          </a:xfrm>
          <a:prstGeom prst="rect">
            <a:avLst/>
          </a:prstGeom>
        </p:spPr>
      </p:pic>
      <p:pic>
        <p:nvPicPr>
          <p:cNvPr id="3" name="Picture 2">
            <a:extLst>
              <a:ext uri="{FF2B5EF4-FFF2-40B4-BE49-F238E27FC236}">
                <a16:creationId xmlns:a16="http://schemas.microsoft.com/office/drawing/2014/main" id="{0F53065E-430E-FC40-9716-C0CEC95BC50A}"/>
              </a:ext>
            </a:extLst>
          </p:cNvPr>
          <p:cNvPicPr>
            <a:picLocks noChangeAspect="1"/>
          </p:cNvPicPr>
          <p:nvPr/>
        </p:nvPicPr>
        <p:blipFill>
          <a:blip r:embed="rId4"/>
          <a:stretch>
            <a:fillRect/>
          </a:stretch>
        </p:blipFill>
        <p:spPr>
          <a:xfrm>
            <a:off x="199697" y="2007118"/>
            <a:ext cx="2601746" cy="2323955"/>
          </a:xfrm>
          <a:prstGeom prst="rect">
            <a:avLst/>
          </a:prstGeom>
        </p:spPr>
      </p:pic>
      <p:sp>
        <p:nvSpPr>
          <p:cNvPr id="5" name="Title 1">
            <a:extLst>
              <a:ext uri="{FF2B5EF4-FFF2-40B4-BE49-F238E27FC236}">
                <a16:creationId xmlns:a16="http://schemas.microsoft.com/office/drawing/2014/main" id="{030021B0-C6BD-FC4E-BC9F-93C1E7FFB234}"/>
              </a:ext>
            </a:extLst>
          </p:cNvPr>
          <p:cNvSpPr txBox="1">
            <a:spLocks/>
          </p:cNvSpPr>
          <p:nvPr/>
        </p:nvSpPr>
        <p:spPr>
          <a:xfrm>
            <a:off x="0" y="267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RNN</a:t>
            </a:r>
          </a:p>
        </p:txBody>
      </p:sp>
    </p:spTree>
    <p:extLst>
      <p:ext uri="{BB962C8B-B14F-4D97-AF65-F5344CB8AC3E}">
        <p14:creationId xmlns:p14="http://schemas.microsoft.com/office/powerpoint/2010/main" val="195777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F97F-2591-C343-882B-0C02266D1CA5}"/>
              </a:ext>
            </a:extLst>
          </p:cNvPr>
          <p:cNvPicPr>
            <a:picLocks noChangeAspect="1"/>
          </p:cNvPicPr>
          <p:nvPr/>
        </p:nvPicPr>
        <p:blipFill>
          <a:blip r:embed="rId2"/>
          <a:stretch>
            <a:fillRect/>
          </a:stretch>
        </p:blipFill>
        <p:spPr>
          <a:xfrm>
            <a:off x="4584700" y="4237202"/>
            <a:ext cx="2413000" cy="1536700"/>
          </a:xfrm>
          <a:prstGeom prst="rect">
            <a:avLst/>
          </a:prstGeom>
        </p:spPr>
      </p:pic>
      <p:pic>
        <p:nvPicPr>
          <p:cNvPr id="9" name="Picture 8">
            <a:extLst>
              <a:ext uri="{FF2B5EF4-FFF2-40B4-BE49-F238E27FC236}">
                <a16:creationId xmlns:a16="http://schemas.microsoft.com/office/drawing/2014/main" id="{E00C2A5A-7B0A-7A4E-9D65-6F9B0F7A3080}"/>
              </a:ext>
            </a:extLst>
          </p:cNvPr>
          <p:cNvPicPr>
            <a:picLocks noChangeAspect="1"/>
          </p:cNvPicPr>
          <p:nvPr/>
        </p:nvPicPr>
        <p:blipFill>
          <a:blip r:embed="rId3"/>
          <a:stretch>
            <a:fillRect/>
          </a:stretch>
        </p:blipFill>
        <p:spPr>
          <a:xfrm>
            <a:off x="1513061" y="752585"/>
            <a:ext cx="8890000" cy="3276600"/>
          </a:xfrm>
          <a:prstGeom prst="rect">
            <a:avLst/>
          </a:prstGeom>
        </p:spPr>
      </p:pic>
      <p:sp>
        <p:nvSpPr>
          <p:cNvPr id="6" name="Title 1">
            <a:extLst>
              <a:ext uri="{FF2B5EF4-FFF2-40B4-BE49-F238E27FC236}">
                <a16:creationId xmlns:a16="http://schemas.microsoft.com/office/drawing/2014/main" id="{7F9651B5-7431-0943-B4FB-E83255929A36}"/>
              </a:ext>
            </a:extLst>
          </p:cNvPr>
          <p:cNvSpPr txBox="1">
            <a:spLocks/>
          </p:cNvSpPr>
          <p:nvPr/>
        </p:nvSpPr>
        <p:spPr>
          <a:xfrm>
            <a:off x="0" y="267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RNN</a:t>
            </a:r>
          </a:p>
        </p:txBody>
      </p:sp>
    </p:spTree>
    <p:extLst>
      <p:ext uri="{BB962C8B-B14F-4D97-AF65-F5344CB8AC3E}">
        <p14:creationId xmlns:p14="http://schemas.microsoft.com/office/powerpoint/2010/main" val="1317696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27D02-9B9A-1A42-ABAC-53941A3ADB95}"/>
              </a:ext>
            </a:extLst>
          </p:cNvPr>
          <p:cNvPicPr>
            <a:picLocks noChangeAspect="1"/>
          </p:cNvPicPr>
          <p:nvPr/>
        </p:nvPicPr>
        <p:blipFill>
          <a:blip r:embed="rId3"/>
          <a:stretch>
            <a:fillRect/>
          </a:stretch>
        </p:blipFill>
        <p:spPr>
          <a:xfrm>
            <a:off x="680251" y="110389"/>
            <a:ext cx="9688050" cy="5576205"/>
          </a:xfrm>
          <a:prstGeom prst="rect">
            <a:avLst/>
          </a:prstGeom>
        </p:spPr>
      </p:pic>
      <p:pic>
        <p:nvPicPr>
          <p:cNvPr id="5" name="Picture 4">
            <a:extLst>
              <a:ext uri="{FF2B5EF4-FFF2-40B4-BE49-F238E27FC236}">
                <a16:creationId xmlns:a16="http://schemas.microsoft.com/office/drawing/2014/main" id="{6CC40BB3-F850-F749-B0A6-31E4DC83DBB8}"/>
              </a:ext>
            </a:extLst>
          </p:cNvPr>
          <p:cNvPicPr>
            <a:picLocks noChangeAspect="1"/>
          </p:cNvPicPr>
          <p:nvPr/>
        </p:nvPicPr>
        <p:blipFill>
          <a:blip r:embed="rId4"/>
          <a:stretch>
            <a:fillRect/>
          </a:stretch>
        </p:blipFill>
        <p:spPr>
          <a:xfrm>
            <a:off x="6405296" y="5008563"/>
            <a:ext cx="5292191" cy="1527175"/>
          </a:xfrm>
          <a:prstGeom prst="rect">
            <a:avLst/>
          </a:prstGeom>
        </p:spPr>
      </p:pic>
      <p:sp>
        <p:nvSpPr>
          <p:cNvPr id="6" name="Title 1">
            <a:extLst>
              <a:ext uri="{FF2B5EF4-FFF2-40B4-BE49-F238E27FC236}">
                <a16:creationId xmlns:a16="http://schemas.microsoft.com/office/drawing/2014/main" id="{63D2DE5B-F280-624D-B29A-0104351888AE}"/>
              </a:ext>
            </a:extLst>
          </p:cNvPr>
          <p:cNvSpPr txBox="1">
            <a:spLocks/>
          </p:cNvSpPr>
          <p:nvPr/>
        </p:nvSpPr>
        <p:spPr>
          <a:xfrm>
            <a:off x="0" y="267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Transformer</a:t>
            </a:r>
          </a:p>
        </p:txBody>
      </p:sp>
    </p:spTree>
    <p:extLst>
      <p:ext uri="{BB962C8B-B14F-4D97-AF65-F5344CB8AC3E}">
        <p14:creationId xmlns:p14="http://schemas.microsoft.com/office/powerpoint/2010/main" val="3595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8A7DB-DD99-0541-8210-BA92BAB564D8}"/>
              </a:ext>
            </a:extLst>
          </p:cNvPr>
          <p:cNvPicPr>
            <a:picLocks noChangeAspect="1"/>
          </p:cNvPicPr>
          <p:nvPr/>
        </p:nvPicPr>
        <p:blipFill>
          <a:blip r:embed="rId2"/>
          <a:stretch>
            <a:fillRect/>
          </a:stretch>
        </p:blipFill>
        <p:spPr>
          <a:xfrm>
            <a:off x="530888" y="825521"/>
            <a:ext cx="3906481" cy="2336730"/>
          </a:xfrm>
          <a:prstGeom prst="rect">
            <a:avLst/>
          </a:prstGeom>
        </p:spPr>
      </p:pic>
      <p:pic>
        <p:nvPicPr>
          <p:cNvPr id="4" name="Picture 3">
            <a:extLst>
              <a:ext uri="{FF2B5EF4-FFF2-40B4-BE49-F238E27FC236}">
                <a16:creationId xmlns:a16="http://schemas.microsoft.com/office/drawing/2014/main" id="{CE86E3A7-C1D4-7047-B05C-D6C886AEE6EF}"/>
              </a:ext>
            </a:extLst>
          </p:cNvPr>
          <p:cNvPicPr>
            <a:picLocks noChangeAspect="1"/>
          </p:cNvPicPr>
          <p:nvPr/>
        </p:nvPicPr>
        <p:blipFill>
          <a:blip r:embed="rId3"/>
          <a:stretch>
            <a:fillRect/>
          </a:stretch>
        </p:blipFill>
        <p:spPr>
          <a:xfrm>
            <a:off x="7259281" y="563782"/>
            <a:ext cx="4606386" cy="2577472"/>
          </a:xfrm>
          <a:prstGeom prst="rect">
            <a:avLst/>
          </a:prstGeom>
        </p:spPr>
      </p:pic>
      <p:pic>
        <p:nvPicPr>
          <p:cNvPr id="5" name="Picture 4">
            <a:extLst>
              <a:ext uri="{FF2B5EF4-FFF2-40B4-BE49-F238E27FC236}">
                <a16:creationId xmlns:a16="http://schemas.microsoft.com/office/drawing/2014/main" id="{47EC9894-3E44-2D41-9F78-3BDF75528C7C}"/>
              </a:ext>
            </a:extLst>
          </p:cNvPr>
          <p:cNvPicPr>
            <a:picLocks noChangeAspect="1"/>
          </p:cNvPicPr>
          <p:nvPr/>
        </p:nvPicPr>
        <p:blipFill>
          <a:blip r:embed="rId4"/>
          <a:stretch>
            <a:fillRect/>
          </a:stretch>
        </p:blipFill>
        <p:spPr>
          <a:xfrm>
            <a:off x="3816532" y="3429000"/>
            <a:ext cx="4976380" cy="2800560"/>
          </a:xfrm>
          <a:prstGeom prst="rect">
            <a:avLst/>
          </a:prstGeom>
        </p:spPr>
      </p:pic>
      <p:sp>
        <p:nvSpPr>
          <p:cNvPr id="6" name="Title 1">
            <a:extLst>
              <a:ext uri="{FF2B5EF4-FFF2-40B4-BE49-F238E27FC236}">
                <a16:creationId xmlns:a16="http://schemas.microsoft.com/office/drawing/2014/main" id="{AEE98633-BD6F-B148-BCFC-EA78FF469FEB}"/>
              </a:ext>
            </a:extLst>
          </p:cNvPr>
          <p:cNvSpPr txBox="1">
            <a:spLocks/>
          </p:cNvSpPr>
          <p:nvPr/>
        </p:nvSpPr>
        <p:spPr>
          <a:xfrm>
            <a:off x="0" y="267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Word2Vec</a:t>
            </a:r>
          </a:p>
        </p:txBody>
      </p:sp>
      <p:sp>
        <p:nvSpPr>
          <p:cNvPr id="7" name="TextBox 6">
            <a:extLst>
              <a:ext uri="{FF2B5EF4-FFF2-40B4-BE49-F238E27FC236}">
                <a16:creationId xmlns:a16="http://schemas.microsoft.com/office/drawing/2014/main" id="{8ABFF0A2-E719-3C45-8E87-808EAF54E233}"/>
              </a:ext>
            </a:extLst>
          </p:cNvPr>
          <p:cNvSpPr txBox="1"/>
          <p:nvPr/>
        </p:nvSpPr>
        <p:spPr>
          <a:xfrm>
            <a:off x="4437369" y="312316"/>
            <a:ext cx="2622619" cy="369332"/>
          </a:xfrm>
          <a:prstGeom prst="rect">
            <a:avLst/>
          </a:prstGeom>
          <a:noFill/>
        </p:spPr>
        <p:txBody>
          <a:bodyPr wrap="square" rtlCol="0">
            <a:spAutoFit/>
          </a:bodyPr>
          <a:lstStyle/>
          <a:p>
            <a:r>
              <a:rPr lang="en-US" dirty="0"/>
              <a:t>Thou shalt not make ..</a:t>
            </a:r>
          </a:p>
        </p:txBody>
      </p:sp>
      <p:sp>
        <p:nvSpPr>
          <p:cNvPr id="8" name="TextBox 7">
            <a:extLst>
              <a:ext uri="{FF2B5EF4-FFF2-40B4-BE49-F238E27FC236}">
                <a16:creationId xmlns:a16="http://schemas.microsoft.com/office/drawing/2014/main" id="{7D0A2026-1CFE-3C46-956A-785AAD0888B8}"/>
              </a:ext>
            </a:extLst>
          </p:cNvPr>
          <p:cNvSpPr txBox="1"/>
          <p:nvPr/>
        </p:nvSpPr>
        <p:spPr>
          <a:xfrm>
            <a:off x="9562474" y="6294218"/>
            <a:ext cx="3105665" cy="276999"/>
          </a:xfrm>
          <a:prstGeom prst="rect">
            <a:avLst/>
          </a:prstGeom>
          <a:noFill/>
        </p:spPr>
        <p:txBody>
          <a:bodyPr wrap="square" rtlCol="0">
            <a:spAutoFit/>
          </a:bodyPr>
          <a:lstStyle/>
          <a:p>
            <a:r>
              <a:rPr lang="en-US" sz="1200" dirty="0" err="1">
                <a:hlinkClick r:id="rId5"/>
              </a:rPr>
              <a:t>S</a:t>
            </a:r>
            <a:r>
              <a:rPr lang="en-US" sz="1200" dirty="0" err="1"/>
              <a:t>ource:</a:t>
            </a:r>
            <a:r>
              <a:rPr lang="en-US" sz="1200" dirty="0" err="1">
                <a:hlinkClick r:id="rId5"/>
              </a:rPr>
              <a:t>jalammar.github.io</a:t>
            </a:r>
            <a:endParaRPr lang="en-US" sz="1200" dirty="0"/>
          </a:p>
        </p:txBody>
      </p:sp>
    </p:spTree>
    <p:extLst>
      <p:ext uri="{BB962C8B-B14F-4D97-AF65-F5344CB8AC3E}">
        <p14:creationId xmlns:p14="http://schemas.microsoft.com/office/powerpoint/2010/main" val="313833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6A79C-0CBE-304C-8422-1569FA25FC5C}"/>
              </a:ext>
            </a:extLst>
          </p:cNvPr>
          <p:cNvPicPr>
            <a:picLocks noChangeAspect="1"/>
          </p:cNvPicPr>
          <p:nvPr/>
        </p:nvPicPr>
        <p:blipFill>
          <a:blip r:embed="rId2"/>
          <a:stretch>
            <a:fillRect/>
          </a:stretch>
        </p:blipFill>
        <p:spPr>
          <a:xfrm>
            <a:off x="0" y="116753"/>
            <a:ext cx="12192000" cy="6624494"/>
          </a:xfrm>
          <a:prstGeom prst="rect">
            <a:avLst/>
          </a:prstGeom>
        </p:spPr>
      </p:pic>
      <p:sp>
        <p:nvSpPr>
          <p:cNvPr id="4" name="TextBox 3">
            <a:extLst>
              <a:ext uri="{FF2B5EF4-FFF2-40B4-BE49-F238E27FC236}">
                <a16:creationId xmlns:a16="http://schemas.microsoft.com/office/drawing/2014/main" id="{D2CF2C0C-78AD-DA4A-A391-80A354E9E214}"/>
              </a:ext>
            </a:extLst>
          </p:cNvPr>
          <p:cNvSpPr txBox="1"/>
          <p:nvPr/>
        </p:nvSpPr>
        <p:spPr>
          <a:xfrm>
            <a:off x="5285677" y="6598024"/>
            <a:ext cx="4159405" cy="261610"/>
          </a:xfrm>
          <a:prstGeom prst="rect">
            <a:avLst/>
          </a:prstGeom>
          <a:noFill/>
        </p:spPr>
        <p:txBody>
          <a:bodyPr wrap="square" rtlCol="0">
            <a:spAutoFit/>
          </a:bodyPr>
          <a:lstStyle/>
          <a:p>
            <a:r>
              <a:rPr lang="en-US" sz="1050" dirty="0"/>
              <a:t>Source: Deep Learning Italia</a:t>
            </a:r>
          </a:p>
        </p:txBody>
      </p:sp>
    </p:spTree>
    <p:extLst>
      <p:ext uri="{BB962C8B-B14F-4D97-AF65-F5344CB8AC3E}">
        <p14:creationId xmlns:p14="http://schemas.microsoft.com/office/powerpoint/2010/main" val="309849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63CA4-CC83-6D42-A789-CA8B9765187A}"/>
              </a:ext>
            </a:extLst>
          </p:cNvPr>
          <p:cNvPicPr>
            <a:picLocks noChangeAspect="1"/>
          </p:cNvPicPr>
          <p:nvPr/>
        </p:nvPicPr>
        <p:blipFill>
          <a:blip r:embed="rId2"/>
          <a:stretch>
            <a:fillRect/>
          </a:stretch>
        </p:blipFill>
        <p:spPr>
          <a:xfrm>
            <a:off x="0" y="618676"/>
            <a:ext cx="12192000" cy="5620648"/>
          </a:xfrm>
          <a:prstGeom prst="rect">
            <a:avLst/>
          </a:prstGeom>
        </p:spPr>
      </p:pic>
      <p:sp>
        <p:nvSpPr>
          <p:cNvPr id="4" name="TextBox 3">
            <a:extLst>
              <a:ext uri="{FF2B5EF4-FFF2-40B4-BE49-F238E27FC236}">
                <a16:creationId xmlns:a16="http://schemas.microsoft.com/office/drawing/2014/main" id="{AA2AE2A6-BF40-E547-B884-A084A6B2B864}"/>
              </a:ext>
            </a:extLst>
          </p:cNvPr>
          <p:cNvSpPr txBox="1"/>
          <p:nvPr/>
        </p:nvSpPr>
        <p:spPr>
          <a:xfrm>
            <a:off x="5285677" y="6598024"/>
            <a:ext cx="4159405" cy="261610"/>
          </a:xfrm>
          <a:prstGeom prst="rect">
            <a:avLst/>
          </a:prstGeom>
          <a:noFill/>
        </p:spPr>
        <p:txBody>
          <a:bodyPr wrap="square" rtlCol="0">
            <a:spAutoFit/>
          </a:bodyPr>
          <a:lstStyle/>
          <a:p>
            <a:r>
              <a:rPr lang="en-US" sz="1050" dirty="0"/>
              <a:t>Source: Deep Learning Italia</a:t>
            </a:r>
          </a:p>
        </p:txBody>
      </p:sp>
    </p:spTree>
    <p:extLst>
      <p:ext uri="{BB962C8B-B14F-4D97-AF65-F5344CB8AC3E}">
        <p14:creationId xmlns:p14="http://schemas.microsoft.com/office/powerpoint/2010/main" val="804961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5516-7896-FF40-BE90-8CE2BD149EB0}"/>
              </a:ext>
            </a:extLst>
          </p:cNvPr>
          <p:cNvPicPr>
            <a:picLocks noChangeAspect="1"/>
          </p:cNvPicPr>
          <p:nvPr/>
        </p:nvPicPr>
        <p:blipFill>
          <a:blip r:embed="rId2"/>
          <a:stretch>
            <a:fillRect/>
          </a:stretch>
        </p:blipFill>
        <p:spPr>
          <a:xfrm>
            <a:off x="267873" y="0"/>
            <a:ext cx="11388624" cy="6858000"/>
          </a:xfrm>
          <a:prstGeom prst="rect">
            <a:avLst/>
          </a:prstGeom>
        </p:spPr>
      </p:pic>
    </p:spTree>
    <p:extLst>
      <p:ext uri="{BB962C8B-B14F-4D97-AF65-F5344CB8AC3E}">
        <p14:creationId xmlns:p14="http://schemas.microsoft.com/office/powerpoint/2010/main" val="306647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D7300F-3CD7-A645-94AF-3A5258A6E6AE}"/>
              </a:ext>
            </a:extLst>
          </p:cNvPr>
          <p:cNvPicPr>
            <a:picLocks noChangeAspect="1"/>
          </p:cNvPicPr>
          <p:nvPr/>
        </p:nvPicPr>
        <p:blipFill>
          <a:blip r:embed="rId2"/>
          <a:stretch>
            <a:fillRect/>
          </a:stretch>
        </p:blipFill>
        <p:spPr>
          <a:xfrm>
            <a:off x="0" y="0"/>
            <a:ext cx="11503068" cy="6858000"/>
          </a:xfrm>
          <a:prstGeom prst="rect">
            <a:avLst/>
          </a:prstGeom>
        </p:spPr>
      </p:pic>
    </p:spTree>
    <p:extLst>
      <p:ext uri="{BB962C8B-B14F-4D97-AF65-F5344CB8AC3E}">
        <p14:creationId xmlns:p14="http://schemas.microsoft.com/office/powerpoint/2010/main" val="194064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02DF225-D6B4-D049-B598-BD59DB8F7EF3}"/>
              </a:ext>
            </a:extLst>
          </p:cNvPr>
          <p:cNvPicPr>
            <a:picLocks noChangeAspect="1"/>
          </p:cNvPicPr>
          <p:nvPr/>
        </p:nvPicPr>
        <p:blipFill>
          <a:blip r:embed="rId2"/>
          <a:stretch>
            <a:fillRect/>
          </a:stretch>
        </p:blipFill>
        <p:spPr>
          <a:xfrm>
            <a:off x="0" y="0"/>
            <a:ext cx="12276082" cy="6921813"/>
          </a:xfrm>
          <a:prstGeom prst="rect">
            <a:avLst/>
          </a:prstGeom>
        </p:spPr>
      </p:pic>
      <p:pic>
        <p:nvPicPr>
          <p:cNvPr id="5" name="Picture 4">
            <a:extLst>
              <a:ext uri="{FF2B5EF4-FFF2-40B4-BE49-F238E27FC236}">
                <a16:creationId xmlns:a16="http://schemas.microsoft.com/office/drawing/2014/main" id="{3C6424A5-5793-0F4E-B099-02396E9B001A}"/>
              </a:ext>
            </a:extLst>
          </p:cNvPr>
          <p:cNvPicPr>
            <a:picLocks noChangeAspect="1"/>
          </p:cNvPicPr>
          <p:nvPr/>
        </p:nvPicPr>
        <p:blipFill>
          <a:blip r:embed="rId3"/>
          <a:stretch>
            <a:fillRect/>
          </a:stretch>
        </p:blipFill>
        <p:spPr>
          <a:xfrm>
            <a:off x="3635544" y="5752149"/>
            <a:ext cx="1843032" cy="1016000"/>
          </a:xfrm>
          <a:prstGeom prst="rect">
            <a:avLst/>
          </a:prstGeom>
        </p:spPr>
      </p:pic>
      <p:pic>
        <p:nvPicPr>
          <p:cNvPr id="7" name="Picture 6">
            <a:extLst>
              <a:ext uri="{FF2B5EF4-FFF2-40B4-BE49-F238E27FC236}">
                <a16:creationId xmlns:a16="http://schemas.microsoft.com/office/drawing/2014/main" id="{99BB937E-8C53-364C-9675-8086CC1120C6}"/>
              </a:ext>
            </a:extLst>
          </p:cNvPr>
          <p:cNvPicPr>
            <a:picLocks noChangeAspect="1"/>
          </p:cNvPicPr>
          <p:nvPr/>
        </p:nvPicPr>
        <p:blipFill>
          <a:blip r:embed="rId4"/>
          <a:stretch>
            <a:fillRect/>
          </a:stretch>
        </p:blipFill>
        <p:spPr>
          <a:xfrm>
            <a:off x="3952841" y="4680360"/>
            <a:ext cx="1068973" cy="692141"/>
          </a:xfrm>
          <a:prstGeom prst="rect">
            <a:avLst/>
          </a:prstGeom>
        </p:spPr>
      </p:pic>
      <p:pic>
        <p:nvPicPr>
          <p:cNvPr id="9" name="Picture 8">
            <a:extLst>
              <a:ext uri="{FF2B5EF4-FFF2-40B4-BE49-F238E27FC236}">
                <a16:creationId xmlns:a16="http://schemas.microsoft.com/office/drawing/2014/main" id="{8EF4FC42-C300-6344-8FBD-C83DE3506E88}"/>
              </a:ext>
            </a:extLst>
          </p:cNvPr>
          <p:cNvPicPr>
            <a:picLocks noChangeAspect="1"/>
          </p:cNvPicPr>
          <p:nvPr/>
        </p:nvPicPr>
        <p:blipFill>
          <a:blip r:embed="rId5"/>
          <a:stretch>
            <a:fillRect/>
          </a:stretch>
        </p:blipFill>
        <p:spPr>
          <a:xfrm>
            <a:off x="1422134" y="2017834"/>
            <a:ext cx="1230942" cy="820628"/>
          </a:xfrm>
          <a:prstGeom prst="rect">
            <a:avLst/>
          </a:prstGeom>
        </p:spPr>
      </p:pic>
      <p:cxnSp>
        <p:nvCxnSpPr>
          <p:cNvPr id="11" name="Straight Arrow Connector 10">
            <a:extLst>
              <a:ext uri="{FF2B5EF4-FFF2-40B4-BE49-F238E27FC236}">
                <a16:creationId xmlns:a16="http://schemas.microsoft.com/office/drawing/2014/main" id="{4EEF34B6-A198-0945-A7DF-15B55832F35D}"/>
              </a:ext>
            </a:extLst>
          </p:cNvPr>
          <p:cNvCxnSpPr>
            <a:cxnSpLocks/>
          </p:cNvCxnSpPr>
          <p:nvPr/>
        </p:nvCxnSpPr>
        <p:spPr>
          <a:xfrm flipH="1">
            <a:off x="5471057" y="5528008"/>
            <a:ext cx="420797" cy="2815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93B0FFFC-3A02-544D-95F6-4A16CAE87448}"/>
              </a:ext>
            </a:extLst>
          </p:cNvPr>
          <p:cNvCxnSpPr>
            <a:cxnSpLocks/>
          </p:cNvCxnSpPr>
          <p:nvPr/>
        </p:nvCxnSpPr>
        <p:spPr>
          <a:xfrm flipH="1" flipV="1">
            <a:off x="4953058" y="5204814"/>
            <a:ext cx="525518" cy="199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1BFE04-A4C6-0A4D-9105-15CFAB3ED2C2}"/>
              </a:ext>
            </a:extLst>
          </p:cNvPr>
          <p:cNvSpPr txBox="1"/>
          <p:nvPr/>
        </p:nvSpPr>
        <p:spPr>
          <a:xfrm>
            <a:off x="3616553" y="5669474"/>
            <a:ext cx="1692166" cy="369332"/>
          </a:xfrm>
          <a:prstGeom prst="rect">
            <a:avLst/>
          </a:prstGeom>
          <a:noFill/>
        </p:spPr>
        <p:txBody>
          <a:bodyPr wrap="square" rtlCol="0">
            <a:spAutoFit/>
          </a:bodyPr>
          <a:lstStyle/>
          <a:p>
            <a:r>
              <a:rPr lang="en-US" b="1" dirty="0">
                <a:solidFill>
                  <a:schemeClr val="accent1"/>
                </a:solidFill>
              </a:rPr>
              <a:t>Napoli</a:t>
            </a:r>
          </a:p>
        </p:txBody>
      </p:sp>
      <p:sp>
        <p:nvSpPr>
          <p:cNvPr id="17" name="TextBox 16">
            <a:extLst>
              <a:ext uri="{FF2B5EF4-FFF2-40B4-BE49-F238E27FC236}">
                <a16:creationId xmlns:a16="http://schemas.microsoft.com/office/drawing/2014/main" id="{87A7CEFB-9D31-5A45-A9D8-45354094EC41}"/>
              </a:ext>
            </a:extLst>
          </p:cNvPr>
          <p:cNvSpPr txBox="1"/>
          <p:nvPr/>
        </p:nvSpPr>
        <p:spPr>
          <a:xfrm>
            <a:off x="3888827" y="4570799"/>
            <a:ext cx="1692166" cy="369332"/>
          </a:xfrm>
          <a:prstGeom prst="rect">
            <a:avLst/>
          </a:prstGeom>
          <a:noFill/>
        </p:spPr>
        <p:txBody>
          <a:bodyPr wrap="square" rtlCol="0">
            <a:spAutoFit/>
          </a:bodyPr>
          <a:lstStyle/>
          <a:p>
            <a:r>
              <a:rPr lang="en-US" b="1" dirty="0">
                <a:solidFill>
                  <a:srgbClr val="C00000"/>
                </a:solidFill>
              </a:rPr>
              <a:t>Roma</a:t>
            </a:r>
          </a:p>
        </p:txBody>
      </p:sp>
      <p:sp>
        <p:nvSpPr>
          <p:cNvPr id="19" name="TextBox 18">
            <a:extLst>
              <a:ext uri="{FF2B5EF4-FFF2-40B4-BE49-F238E27FC236}">
                <a16:creationId xmlns:a16="http://schemas.microsoft.com/office/drawing/2014/main" id="{677484AA-CF30-C544-BC1C-AC0761C47624}"/>
              </a:ext>
            </a:extLst>
          </p:cNvPr>
          <p:cNvSpPr txBox="1"/>
          <p:nvPr/>
        </p:nvSpPr>
        <p:spPr>
          <a:xfrm>
            <a:off x="1756372" y="3481543"/>
            <a:ext cx="1692166" cy="369332"/>
          </a:xfrm>
          <a:prstGeom prst="rect">
            <a:avLst/>
          </a:prstGeom>
          <a:noFill/>
        </p:spPr>
        <p:txBody>
          <a:bodyPr wrap="square" rtlCol="0">
            <a:spAutoFit/>
          </a:bodyPr>
          <a:lstStyle/>
          <a:p>
            <a:r>
              <a:rPr lang="en-US" b="1" dirty="0">
                <a:solidFill>
                  <a:schemeClr val="accent6">
                    <a:lumMod val="75000"/>
                  </a:schemeClr>
                </a:solidFill>
              </a:rPr>
              <a:t>Dublin</a:t>
            </a:r>
          </a:p>
        </p:txBody>
      </p:sp>
      <p:cxnSp>
        <p:nvCxnSpPr>
          <p:cNvPr id="20" name="Straight Arrow Connector 19">
            <a:extLst>
              <a:ext uri="{FF2B5EF4-FFF2-40B4-BE49-F238E27FC236}">
                <a16:creationId xmlns:a16="http://schemas.microsoft.com/office/drawing/2014/main" id="{CA8D0BFB-E78F-024B-BBE1-0C56560BBE52}"/>
              </a:ext>
            </a:extLst>
          </p:cNvPr>
          <p:cNvCxnSpPr>
            <a:cxnSpLocks/>
          </p:cNvCxnSpPr>
          <p:nvPr/>
        </p:nvCxnSpPr>
        <p:spPr>
          <a:xfrm flipV="1">
            <a:off x="2037605" y="2915605"/>
            <a:ext cx="0" cy="6180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2" name="Picture 31">
            <a:extLst>
              <a:ext uri="{FF2B5EF4-FFF2-40B4-BE49-F238E27FC236}">
                <a16:creationId xmlns:a16="http://schemas.microsoft.com/office/drawing/2014/main" id="{E57FB88E-DFE0-BE4F-8C68-15D17C8EF359}"/>
              </a:ext>
            </a:extLst>
          </p:cNvPr>
          <p:cNvPicPr>
            <a:picLocks noChangeAspect="1"/>
          </p:cNvPicPr>
          <p:nvPr/>
        </p:nvPicPr>
        <p:blipFill>
          <a:blip r:embed="rId6"/>
          <a:stretch>
            <a:fillRect/>
          </a:stretch>
        </p:blipFill>
        <p:spPr>
          <a:xfrm>
            <a:off x="2707941" y="5994668"/>
            <a:ext cx="1028650" cy="773481"/>
          </a:xfrm>
          <a:prstGeom prst="rect">
            <a:avLst/>
          </a:prstGeom>
        </p:spPr>
      </p:pic>
      <p:pic>
        <p:nvPicPr>
          <p:cNvPr id="34" name="Picture 33">
            <a:extLst>
              <a:ext uri="{FF2B5EF4-FFF2-40B4-BE49-F238E27FC236}">
                <a16:creationId xmlns:a16="http://schemas.microsoft.com/office/drawing/2014/main" id="{37A95D17-4512-AB45-8A92-DFC7DEEEA4BF}"/>
              </a:ext>
            </a:extLst>
          </p:cNvPr>
          <p:cNvPicPr>
            <a:picLocks noChangeAspect="1"/>
          </p:cNvPicPr>
          <p:nvPr/>
        </p:nvPicPr>
        <p:blipFill>
          <a:blip r:embed="rId7"/>
          <a:stretch>
            <a:fillRect/>
          </a:stretch>
        </p:blipFill>
        <p:spPr>
          <a:xfrm>
            <a:off x="5085828" y="4608831"/>
            <a:ext cx="1179282" cy="616270"/>
          </a:xfrm>
          <a:prstGeom prst="rect">
            <a:avLst/>
          </a:prstGeom>
        </p:spPr>
      </p:pic>
      <p:pic>
        <p:nvPicPr>
          <p:cNvPr id="26" name="Picture 25">
            <a:extLst>
              <a:ext uri="{FF2B5EF4-FFF2-40B4-BE49-F238E27FC236}">
                <a16:creationId xmlns:a16="http://schemas.microsoft.com/office/drawing/2014/main" id="{813F0461-E7EA-9E40-AC14-F122BF9360B9}"/>
              </a:ext>
            </a:extLst>
          </p:cNvPr>
          <p:cNvPicPr>
            <a:picLocks noChangeAspect="1"/>
          </p:cNvPicPr>
          <p:nvPr/>
        </p:nvPicPr>
        <p:blipFill>
          <a:blip r:embed="rId8"/>
          <a:stretch>
            <a:fillRect/>
          </a:stretch>
        </p:blipFill>
        <p:spPr>
          <a:xfrm>
            <a:off x="5809095" y="5080047"/>
            <a:ext cx="573809" cy="365325"/>
          </a:xfrm>
          <a:prstGeom prst="rect">
            <a:avLst/>
          </a:prstGeom>
        </p:spPr>
      </p:pic>
      <p:pic>
        <p:nvPicPr>
          <p:cNvPr id="36" name="Picture 35">
            <a:extLst>
              <a:ext uri="{FF2B5EF4-FFF2-40B4-BE49-F238E27FC236}">
                <a16:creationId xmlns:a16="http://schemas.microsoft.com/office/drawing/2014/main" id="{3E28A522-49FF-9C43-9E17-C6614041CEDA}"/>
              </a:ext>
            </a:extLst>
          </p:cNvPr>
          <p:cNvPicPr>
            <a:picLocks noChangeAspect="1"/>
          </p:cNvPicPr>
          <p:nvPr/>
        </p:nvPicPr>
        <p:blipFill>
          <a:blip r:embed="rId9"/>
          <a:stretch>
            <a:fillRect/>
          </a:stretch>
        </p:blipFill>
        <p:spPr>
          <a:xfrm>
            <a:off x="2037605" y="3750536"/>
            <a:ext cx="509447" cy="411278"/>
          </a:xfrm>
          <a:prstGeom prst="rect">
            <a:avLst/>
          </a:prstGeom>
        </p:spPr>
      </p:pic>
      <p:pic>
        <p:nvPicPr>
          <p:cNvPr id="37" name="Picture 36">
            <a:extLst>
              <a:ext uri="{FF2B5EF4-FFF2-40B4-BE49-F238E27FC236}">
                <a16:creationId xmlns:a16="http://schemas.microsoft.com/office/drawing/2014/main" id="{7AFDA1C8-2AF6-6740-8D6E-11475F342BDC}"/>
              </a:ext>
            </a:extLst>
          </p:cNvPr>
          <p:cNvPicPr>
            <a:picLocks noChangeAspect="1"/>
          </p:cNvPicPr>
          <p:nvPr/>
        </p:nvPicPr>
        <p:blipFill>
          <a:blip r:embed="rId8"/>
          <a:stretch>
            <a:fillRect/>
          </a:stretch>
        </p:blipFill>
        <p:spPr>
          <a:xfrm>
            <a:off x="2418888" y="4118614"/>
            <a:ext cx="468375" cy="298199"/>
          </a:xfrm>
          <a:prstGeom prst="rect">
            <a:avLst/>
          </a:prstGeom>
        </p:spPr>
      </p:pic>
      <p:pic>
        <p:nvPicPr>
          <p:cNvPr id="3" name="Picture 2">
            <a:extLst>
              <a:ext uri="{FF2B5EF4-FFF2-40B4-BE49-F238E27FC236}">
                <a16:creationId xmlns:a16="http://schemas.microsoft.com/office/drawing/2014/main" id="{5EDE80F1-883B-E447-AA11-A6E1DECA0021}"/>
              </a:ext>
            </a:extLst>
          </p:cNvPr>
          <p:cNvPicPr>
            <a:picLocks noChangeAspect="1"/>
          </p:cNvPicPr>
          <p:nvPr/>
        </p:nvPicPr>
        <p:blipFill>
          <a:blip r:embed="rId10"/>
          <a:stretch>
            <a:fillRect/>
          </a:stretch>
        </p:blipFill>
        <p:spPr>
          <a:xfrm>
            <a:off x="99781" y="2243528"/>
            <a:ext cx="1332986" cy="892108"/>
          </a:xfrm>
          <a:prstGeom prst="rect">
            <a:avLst/>
          </a:prstGeom>
        </p:spPr>
      </p:pic>
      <p:pic>
        <p:nvPicPr>
          <p:cNvPr id="4" name="Picture 3">
            <a:extLst>
              <a:ext uri="{FF2B5EF4-FFF2-40B4-BE49-F238E27FC236}">
                <a16:creationId xmlns:a16="http://schemas.microsoft.com/office/drawing/2014/main" id="{BCC322C1-4E53-CF44-834D-CFFDE9E42943}"/>
              </a:ext>
            </a:extLst>
          </p:cNvPr>
          <p:cNvPicPr>
            <a:picLocks noChangeAspect="1"/>
          </p:cNvPicPr>
          <p:nvPr/>
        </p:nvPicPr>
        <p:blipFill>
          <a:blip r:embed="rId11"/>
          <a:stretch>
            <a:fillRect/>
          </a:stretch>
        </p:blipFill>
        <p:spPr>
          <a:xfrm>
            <a:off x="109415" y="1322671"/>
            <a:ext cx="1332986" cy="899591"/>
          </a:xfrm>
          <a:prstGeom prst="rect">
            <a:avLst/>
          </a:prstGeom>
        </p:spPr>
      </p:pic>
      <p:pic>
        <p:nvPicPr>
          <p:cNvPr id="8" name="Picture 7">
            <a:extLst>
              <a:ext uri="{FF2B5EF4-FFF2-40B4-BE49-F238E27FC236}">
                <a16:creationId xmlns:a16="http://schemas.microsoft.com/office/drawing/2014/main" id="{00D4CE37-7E3E-FF4B-97C3-896DD5E67F49}"/>
              </a:ext>
            </a:extLst>
          </p:cNvPr>
          <p:cNvPicPr>
            <a:picLocks noChangeAspect="1"/>
          </p:cNvPicPr>
          <p:nvPr/>
        </p:nvPicPr>
        <p:blipFill>
          <a:blip r:embed="rId12"/>
          <a:stretch>
            <a:fillRect/>
          </a:stretch>
        </p:blipFill>
        <p:spPr>
          <a:xfrm>
            <a:off x="2618839" y="2182882"/>
            <a:ext cx="1360802" cy="876111"/>
          </a:xfrm>
          <a:prstGeom prst="rect">
            <a:avLst/>
          </a:prstGeom>
        </p:spPr>
      </p:pic>
      <p:pic>
        <p:nvPicPr>
          <p:cNvPr id="13" name="Picture 12">
            <a:extLst>
              <a:ext uri="{FF2B5EF4-FFF2-40B4-BE49-F238E27FC236}">
                <a16:creationId xmlns:a16="http://schemas.microsoft.com/office/drawing/2014/main" id="{D54611CC-8DAA-AF4B-8C51-04D8F46FA480}"/>
              </a:ext>
            </a:extLst>
          </p:cNvPr>
          <p:cNvPicPr>
            <a:picLocks noChangeAspect="1"/>
          </p:cNvPicPr>
          <p:nvPr/>
        </p:nvPicPr>
        <p:blipFill>
          <a:blip r:embed="rId13"/>
          <a:stretch>
            <a:fillRect/>
          </a:stretch>
        </p:blipFill>
        <p:spPr>
          <a:xfrm>
            <a:off x="2629472" y="1353162"/>
            <a:ext cx="1359102" cy="879319"/>
          </a:xfrm>
          <a:prstGeom prst="rect">
            <a:avLst/>
          </a:prstGeom>
        </p:spPr>
      </p:pic>
      <p:sp>
        <p:nvSpPr>
          <p:cNvPr id="2" name="Rectangle 1">
            <a:extLst>
              <a:ext uri="{FF2B5EF4-FFF2-40B4-BE49-F238E27FC236}">
                <a16:creationId xmlns:a16="http://schemas.microsoft.com/office/drawing/2014/main" id="{230D9F76-2D05-654A-BBF6-261976897CC3}"/>
              </a:ext>
            </a:extLst>
          </p:cNvPr>
          <p:cNvSpPr/>
          <p:nvPr/>
        </p:nvSpPr>
        <p:spPr>
          <a:xfrm>
            <a:off x="6416812" y="7144"/>
            <a:ext cx="5869903" cy="6921813"/>
          </a:xfrm>
          <a:prstGeom prst="rect">
            <a:avLst/>
          </a:prstGeom>
          <a:gradFill flip="none" rotWithShape="1">
            <a:gsLst>
              <a:gs pos="0">
                <a:srgbClr val="7030A0">
                  <a:tint val="66000"/>
                  <a:satMod val="160000"/>
                </a:srgbClr>
              </a:gs>
              <a:gs pos="1000">
                <a:srgbClr val="7030A0">
                  <a:tint val="44500"/>
                  <a:satMod val="160000"/>
                </a:srgbClr>
              </a:gs>
              <a:gs pos="96000">
                <a:srgbClr val="7030A0">
                  <a:tint val="23500"/>
                  <a:satMod val="160000"/>
                  <a:lumMod val="0"/>
                  <a:lumOff val="100000"/>
                  <a:alpha val="67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5538497-7349-F644-9899-1AC394F43418}"/>
              </a:ext>
            </a:extLst>
          </p:cNvPr>
          <p:cNvSpPr txBox="1"/>
          <p:nvPr/>
        </p:nvSpPr>
        <p:spPr>
          <a:xfrm>
            <a:off x="7232844" y="1092324"/>
            <a:ext cx="4336352" cy="4247317"/>
          </a:xfrm>
          <a:prstGeom prst="rect">
            <a:avLst/>
          </a:prstGeom>
          <a:noFill/>
        </p:spPr>
        <p:txBody>
          <a:bodyPr wrap="square" rtlCol="0">
            <a:spAutoFit/>
          </a:bodyPr>
          <a:lstStyle/>
          <a:p>
            <a:pPr marL="285750" indent="-285750">
              <a:buFontTx/>
              <a:buChar char="-"/>
            </a:pPr>
            <a:endParaRPr lang="en-US" dirty="0"/>
          </a:p>
          <a:p>
            <a:pPr marL="285750" indent="-285750">
              <a:buFontTx/>
              <a:buChar char="-"/>
            </a:pPr>
            <a:r>
              <a:rPr lang="en-US" b="1" dirty="0">
                <a:solidFill>
                  <a:srgbClr val="00B0F0"/>
                </a:solidFill>
              </a:rPr>
              <a:t>Soft. Engineer (Optum/UHG)</a:t>
            </a:r>
          </a:p>
          <a:p>
            <a:pPr marL="285750" indent="-285750">
              <a:buFontTx/>
              <a:buChar char="-"/>
            </a:pPr>
            <a:r>
              <a:rPr lang="en-US" b="1" dirty="0">
                <a:solidFill>
                  <a:srgbClr val="00B0F0"/>
                </a:solidFill>
              </a:rPr>
              <a:t>Associate Soft. Engineer (Optum/ UHG)</a:t>
            </a:r>
          </a:p>
          <a:p>
            <a:endParaRPr lang="en-US" b="1" dirty="0">
              <a:solidFill>
                <a:srgbClr val="00B0F0"/>
              </a:solidFill>
            </a:endParaRPr>
          </a:p>
          <a:p>
            <a:pPr marL="285750" indent="-285750">
              <a:buFontTx/>
              <a:buChar char="-"/>
            </a:pPr>
            <a:r>
              <a:rPr lang="en-US" b="1" dirty="0">
                <a:solidFill>
                  <a:srgbClr val="00B0F0"/>
                </a:solidFill>
              </a:rPr>
              <a:t>Derivatives Specialist Associate (State Street Bank)</a:t>
            </a:r>
          </a:p>
          <a:p>
            <a:pPr marL="285750" indent="-285750">
              <a:buFontTx/>
              <a:buChar char="-"/>
            </a:pPr>
            <a:endParaRPr lang="en-US" b="1" dirty="0">
              <a:solidFill>
                <a:srgbClr val="00B0F0"/>
              </a:solidFill>
            </a:endParaRPr>
          </a:p>
          <a:p>
            <a:pPr marL="285750" indent="-285750">
              <a:buFontTx/>
              <a:buChar char="-"/>
            </a:pPr>
            <a:r>
              <a:rPr lang="en-US" b="1" dirty="0">
                <a:solidFill>
                  <a:srgbClr val="00B0F0"/>
                </a:solidFill>
              </a:rPr>
              <a:t>Data Scientist intern (Optum/UHG)</a:t>
            </a:r>
          </a:p>
          <a:p>
            <a:endParaRPr lang="en-US" b="1" dirty="0">
              <a:solidFill>
                <a:srgbClr val="00B0F0"/>
              </a:solidFill>
            </a:endParaRPr>
          </a:p>
          <a:p>
            <a:pPr marL="285750" indent="-285750">
              <a:buFontTx/>
              <a:buChar char="-"/>
            </a:pPr>
            <a:r>
              <a:rPr lang="en-US" b="1" dirty="0">
                <a:solidFill>
                  <a:srgbClr val="00B0F0"/>
                </a:solidFill>
              </a:rPr>
              <a:t>MSc in Statistics (University College Dublin)</a:t>
            </a:r>
          </a:p>
          <a:p>
            <a:endParaRPr lang="en-US" b="1" dirty="0">
              <a:solidFill>
                <a:srgbClr val="00B0F0"/>
              </a:solidFill>
            </a:endParaRPr>
          </a:p>
          <a:p>
            <a:pPr marL="285750" indent="-285750">
              <a:buFontTx/>
              <a:buChar char="-"/>
            </a:pPr>
            <a:r>
              <a:rPr lang="en-US" b="1" dirty="0">
                <a:solidFill>
                  <a:srgbClr val="00B0F0"/>
                </a:solidFill>
              </a:rPr>
              <a:t>BSc in Statistics, Finance, and Insurance (University of Rome)</a:t>
            </a:r>
          </a:p>
          <a:p>
            <a:endParaRPr lang="en-US" dirty="0"/>
          </a:p>
        </p:txBody>
      </p:sp>
    </p:spTree>
    <p:extLst>
      <p:ext uri="{BB962C8B-B14F-4D97-AF65-F5344CB8AC3E}">
        <p14:creationId xmlns:p14="http://schemas.microsoft.com/office/powerpoint/2010/main" val="3457376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81EC0-5096-1F4C-884F-42C6EFC2F6B2}"/>
              </a:ext>
            </a:extLst>
          </p:cNvPr>
          <p:cNvPicPr>
            <a:picLocks noChangeAspect="1"/>
          </p:cNvPicPr>
          <p:nvPr/>
        </p:nvPicPr>
        <p:blipFill>
          <a:blip r:embed="rId2"/>
          <a:stretch>
            <a:fillRect/>
          </a:stretch>
        </p:blipFill>
        <p:spPr>
          <a:xfrm>
            <a:off x="0" y="196178"/>
            <a:ext cx="12192000" cy="6598024"/>
          </a:xfrm>
          <a:prstGeom prst="rect">
            <a:avLst/>
          </a:prstGeom>
        </p:spPr>
      </p:pic>
      <p:sp>
        <p:nvSpPr>
          <p:cNvPr id="3" name="TextBox 2">
            <a:extLst>
              <a:ext uri="{FF2B5EF4-FFF2-40B4-BE49-F238E27FC236}">
                <a16:creationId xmlns:a16="http://schemas.microsoft.com/office/drawing/2014/main" id="{149B74A9-4B0E-6949-88C9-FC3F62ED52EF}"/>
              </a:ext>
            </a:extLst>
          </p:cNvPr>
          <p:cNvSpPr txBox="1"/>
          <p:nvPr/>
        </p:nvSpPr>
        <p:spPr>
          <a:xfrm>
            <a:off x="5285677" y="6598024"/>
            <a:ext cx="4159405" cy="261610"/>
          </a:xfrm>
          <a:prstGeom prst="rect">
            <a:avLst/>
          </a:prstGeom>
          <a:noFill/>
        </p:spPr>
        <p:txBody>
          <a:bodyPr wrap="square" rtlCol="0">
            <a:spAutoFit/>
          </a:bodyPr>
          <a:lstStyle/>
          <a:p>
            <a:r>
              <a:rPr lang="en-US" sz="1050" dirty="0"/>
              <a:t>Source: Deep Learning Italia</a:t>
            </a:r>
          </a:p>
        </p:txBody>
      </p:sp>
    </p:spTree>
    <p:extLst>
      <p:ext uri="{BB962C8B-B14F-4D97-AF65-F5344CB8AC3E}">
        <p14:creationId xmlns:p14="http://schemas.microsoft.com/office/powerpoint/2010/main" val="365824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48B598-746C-2747-81D7-C7310C99E85F}"/>
              </a:ext>
            </a:extLst>
          </p:cNvPr>
          <p:cNvPicPr>
            <a:picLocks noChangeAspect="1"/>
          </p:cNvPicPr>
          <p:nvPr/>
        </p:nvPicPr>
        <p:blipFill>
          <a:blip r:embed="rId2"/>
          <a:stretch>
            <a:fillRect/>
          </a:stretch>
        </p:blipFill>
        <p:spPr>
          <a:xfrm>
            <a:off x="0" y="2206419"/>
            <a:ext cx="12192000" cy="2445161"/>
          </a:xfrm>
          <a:prstGeom prst="rect">
            <a:avLst/>
          </a:prstGeom>
        </p:spPr>
      </p:pic>
      <p:sp>
        <p:nvSpPr>
          <p:cNvPr id="4" name="Title 1">
            <a:extLst>
              <a:ext uri="{FF2B5EF4-FFF2-40B4-BE49-F238E27FC236}">
                <a16:creationId xmlns:a16="http://schemas.microsoft.com/office/drawing/2014/main" id="{7244ADB9-17AD-FC4F-A04F-97AC601AA3B3}"/>
              </a:ext>
            </a:extLst>
          </p:cNvPr>
          <p:cNvSpPr txBox="1">
            <a:spLocks/>
          </p:cNvSpPr>
          <p:nvPr/>
        </p:nvSpPr>
        <p:spPr>
          <a:xfrm>
            <a:off x="0" y="267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Elmo</a:t>
            </a:r>
          </a:p>
        </p:txBody>
      </p:sp>
    </p:spTree>
    <p:extLst>
      <p:ext uri="{BB962C8B-B14F-4D97-AF65-F5344CB8AC3E}">
        <p14:creationId xmlns:p14="http://schemas.microsoft.com/office/powerpoint/2010/main" val="384333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F2A7AB-86F9-4F40-9BA4-3477DCB331C6}"/>
              </a:ext>
            </a:extLst>
          </p:cNvPr>
          <p:cNvSpPr/>
          <p:nvPr/>
        </p:nvSpPr>
        <p:spPr>
          <a:xfrm>
            <a:off x="-1" y="0"/>
            <a:ext cx="6096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18C4355-FF53-7D44-A6FC-8A3A060C3946}"/>
              </a:ext>
            </a:extLst>
          </p:cNvPr>
          <p:cNvSpPr txBox="1"/>
          <p:nvPr/>
        </p:nvSpPr>
        <p:spPr>
          <a:xfrm>
            <a:off x="1409077" y="1143000"/>
            <a:ext cx="3686175" cy="369332"/>
          </a:xfrm>
          <a:prstGeom prst="rect">
            <a:avLst/>
          </a:prstGeom>
          <a:noFill/>
        </p:spPr>
        <p:txBody>
          <a:bodyPr wrap="square" rtlCol="0">
            <a:spAutoFit/>
          </a:bodyPr>
          <a:lstStyle/>
          <a:p>
            <a:r>
              <a:rPr lang="en-US" b="1" dirty="0">
                <a:solidFill>
                  <a:srgbClr val="7030A0"/>
                </a:solidFill>
              </a:rPr>
              <a:t>Word Embeddings and BERT</a:t>
            </a:r>
          </a:p>
        </p:txBody>
      </p:sp>
      <p:sp>
        <p:nvSpPr>
          <p:cNvPr id="5" name="Rectangle 4">
            <a:extLst>
              <a:ext uri="{FF2B5EF4-FFF2-40B4-BE49-F238E27FC236}">
                <a16:creationId xmlns:a16="http://schemas.microsoft.com/office/drawing/2014/main" id="{51CDDBDD-00D5-D345-893A-A3C97348BCA6}"/>
              </a:ext>
            </a:extLst>
          </p:cNvPr>
          <p:cNvSpPr/>
          <p:nvPr/>
        </p:nvSpPr>
        <p:spPr>
          <a:xfrm>
            <a:off x="6095999" y="0"/>
            <a:ext cx="6096000" cy="6858000"/>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481D63-0DC3-6A48-89AB-213B973F0B51}"/>
              </a:ext>
            </a:extLst>
          </p:cNvPr>
          <p:cNvPicPr>
            <a:picLocks noChangeAspect="1"/>
          </p:cNvPicPr>
          <p:nvPr/>
        </p:nvPicPr>
        <p:blipFill>
          <a:blip r:embed="rId2"/>
          <a:stretch>
            <a:fillRect/>
          </a:stretch>
        </p:blipFill>
        <p:spPr>
          <a:xfrm>
            <a:off x="430696" y="1606550"/>
            <a:ext cx="5029200" cy="3644900"/>
          </a:xfrm>
          <a:prstGeom prst="rect">
            <a:avLst/>
          </a:prstGeom>
        </p:spPr>
      </p:pic>
    </p:spTree>
    <p:extLst>
      <p:ext uri="{BB962C8B-B14F-4D97-AF65-F5344CB8AC3E}">
        <p14:creationId xmlns:p14="http://schemas.microsoft.com/office/powerpoint/2010/main" val="309801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B6B44F-C7D2-7043-B2CA-FB8FE0B88917}"/>
              </a:ext>
            </a:extLst>
          </p:cNvPr>
          <p:cNvPicPr>
            <a:picLocks noChangeAspect="1"/>
          </p:cNvPicPr>
          <p:nvPr/>
        </p:nvPicPr>
        <p:blipFill>
          <a:blip r:embed="rId3"/>
          <a:stretch>
            <a:fillRect/>
          </a:stretch>
        </p:blipFill>
        <p:spPr>
          <a:xfrm>
            <a:off x="1745890" y="1297027"/>
            <a:ext cx="2481620" cy="4314548"/>
          </a:xfrm>
          <a:prstGeom prst="rect">
            <a:avLst/>
          </a:prstGeom>
        </p:spPr>
      </p:pic>
      <p:pic>
        <p:nvPicPr>
          <p:cNvPr id="6" name="Picture 5">
            <a:extLst>
              <a:ext uri="{FF2B5EF4-FFF2-40B4-BE49-F238E27FC236}">
                <a16:creationId xmlns:a16="http://schemas.microsoft.com/office/drawing/2014/main" id="{64B2B2FB-D8BE-DB49-99D2-264335F38F3A}"/>
              </a:ext>
            </a:extLst>
          </p:cNvPr>
          <p:cNvPicPr>
            <a:picLocks noChangeAspect="1"/>
          </p:cNvPicPr>
          <p:nvPr/>
        </p:nvPicPr>
        <p:blipFill>
          <a:blip r:embed="rId4"/>
          <a:stretch>
            <a:fillRect/>
          </a:stretch>
        </p:blipFill>
        <p:spPr>
          <a:xfrm>
            <a:off x="7320887" y="1721801"/>
            <a:ext cx="2713950" cy="4557536"/>
          </a:xfrm>
          <a:prstGeom prst="rect">
            <a:avLst/>
          </a:prstGeom>
        </p:spPr>
      </p:pic>
      <p:sp>
        <p:nvSpPr>
          <p:cNvPr id="7" name="Rectangle 6">
            <a:extLst>
              <a:ext uri="{FF2B5EF4-FFF2-40B4-BE49-F238E27FC236}">
                <a16:creationId xmlns:a16="http://schemas.microsoft.com/office/drawing/2014/main" id="{86E0C98E-4D7B-9F4C-BFD7-47DB8320FCB6}"/>
              </a:ext>
            </a:extLst>
          </p:cNvPr>
          <p:cNvSpPr/>
          <p:nvPr/>
        </p:nvSpPr>
        <p:spPr>
          <a:xfrm>
            <a:off x="1441985" y="1413584"/>
            <a:ext cx="3089429" cy="9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F8471F7-E371-7648-8597-D6B193A55529}"/>
              </a:ext>
            </a:extLst>
          </p:cNvPr>
          <p:cNvSpPr/>
          <p:nvPr/>
        </p:nvSpPr>
        <p:spPr>
          <a:xfrm>
            <a:off x="7320887" y="1891447"/>
            <a:ext cx="3089429" cy="1069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6306A-60D0-6E42-B46A-41EFD78CAD65}"/>
              </a:ext>
            </a:extLst>
          </p:cNvPr>
          <p:cNvSpPr txBox="1"/>
          <p:nvPr/>
        </p:nvSpPr>
        <p:spPr>
          <a:xfrm rot="18722410">
            <a:off x="7395670" y="1974943"/>
            <a:ext cx="1869058" cy="307777"/>
          </a:xfrm>
          <a:prstGeom prst="rect">
            <a:avLst/>
          </a:prstGeom>
          <a:noFill/>
        </p:spPr>
        <p:txBody>
          <a:bodyPr wrap="square" rtlCol="0">
            <a:spAutoFit/>
          </a:bodyPr>
          <a:lstStyle/>
          <a:p>
            <a:r>
              <a:rPr lang="en-IE" sz="1400" dirty="0">
                <a:solidFill>
                  <a:srgbClr val="00B0F0"/>
                </a:solidFill>
              </a:rPr>
              <a:t>Heart Failure</a:t>
            </a:r>
            <a:endParaRPr lang="en-US" sz="1400" dirty="0">
              <a:solidFill>
                <a:srgbClr val="00B0F0"/>
              </a:solidFill>
            </a:endParaRPr>
          </a:p>
        </p:txBody>
      </p:sp>
      <p:sp>
        <p:nvSpPr>
          <p:cNvPr id="11" name="Rectangle 10">
            <a:extLst>
              <a:ext uri="{FF2B5EF4-FFF2-40B4-BE49-F238E27FC236}">
                <a16:creationId xmlns:a16="http://schemas.microsoft.com/office/drawing/2014/main" id="{7E842CAF-A0E0-DD4C-BB06-CDE9D7C39B9E}"/>
              </a:ext>
            </a:extLst>
          </p:cNvPr>
          <p:cNvSpPr/>
          <p:nvPr/>
        </p:nvSpPr>
        <p:spPr>
          <a:xfrm rot="18601053">
            <a:off x="2410892" y="1512452"/>
            <a:ext cx="1984389" cy="307777"/>
          </a:xfrm>
          <a:prstGeom prst="rect">
            <a:avLst/>
          </a:prstGeom>
        </p:spPr>
        <p:txBody>
          <a:bodyPr wrap="none">
            <a:spAutoFit/>
          </a:bodyPr>
          <a:lstStyle/>
          <a:p>
            <a:r>
              <a:rPr lang="en-IE" sz="1400" dirty="0">
                <a:solidFill>
                  <a:srgbClr val="00B0F0"/>
                </a:solidFill>
              </a:rPr>
              <a:t>Congenital heart disease</a:t>
            </a:r>
            <a:endParaRPr lang="en-US" sz="1400" dirty="0">
              <a:solidFill>
                <a:srgbClr val="00B0F0"/>
              </a:solidFill>
            </a:endParaRPr>
          </a:p>
        </p:txBody>
      </p:sp>
      <p:sp>
        <p:nvSpPr>
          <p:cNvPr id="12" name="Rectangle 11">
            <a:extLst>
              <a:ext uri="{FF2B5EF4-FFF2-40B4-BE49-F238E27FC236}">
                <a16:creationId xmlns:a16="http://schemas.microsoft.com/office/drawing/2014/main" id="{18CBD81B-A0E1-A94B-B4E0-0A1C441F944F}"/>
              </a:ext>
            </a:extLst>
          </p:cNvPr>
          <p:cNvSpPr/>
          <p:nvPr/>
        </p:nvSpPr>
        <p:spPr>
          <a:xfrm rot="18661595">
            <a:off x="8069357" y="1992668"/>
            <a:ext cx="1984389" cy="307777"/>
          </a:xfrm>
          <a:prstGeom prst="rect">
            <a:avLst/>
          </a:prstGeom>
        </p:spPr>
        <p:txBody>
          <a:bodyPr wrap="none">
            <a:spAutoFit/>
          </a:bodyPr>
          <a:lstStyle/>
          <a:p>
            <a:r>
              <a:rPr lang="en-IE" sz="1400" dirty="0">
                <a:solidFill>
                  <a:srgbClr val="00B0F0"/>
                </a:solidFill>
              </a:rPr>
              <a:t>Congenital heart disease</a:t>
            </a:r>
            <a:endParaRPr lang="en-US" sz="1400" dirty="0">
              <a:solidFill>
                <a:srgbClr val="00B0F0"/>
              </a:solidFill>
            </a:endParaRPr>
          </a:p>
        </p:txBody>
      </p:sp>
      <p:sp>
        <p:nvSpPr>
          <p:cNvPr id="13" name="Rectangle 12">
            <a:extLst>
              <a:ext uri="{FF2B5EF4-FFF2-40B4-BE49-F238E27FC236}">
                <a16:creationId xmlns:a16="http://schemas.microsoft.com/office/drawing/2014/main" id="{FD0E9298-5174-ED4A-BBA0-B29F38C5981B}"/>
              </a:ext>
            </a:extLst>
          </p:cNvPr>
          <p:cNvSpPr/>
          <p:nvPr/>
        </p:nvSpPr>
        <p:spPr>
          <a:xfrm rot="18601053">
            <a:off x="3190067" y="1675320"/>
            <a:ext cx="1397883" cy="307777"/>
          </a:xfrm>
          <a:prstGeom prst="rect">
            <a:avLst/>
          </a:prstGeom>
        </p:spPr>
        <p:txBody>
          <a:bodyPr wrap="none">
            <a:spAutoFit/>
          </a:bodyPr>
          <a:lstStyle/>
          <a:p>
            <a:r>
              <a:rPr lang="en-IE" sz="1400" dirty="0">
                <a:solidFill>
                  <a:srgbClr val="00B0F0"/>
                </a:solidFill>
              </a:rPr>
              <a:t>Anxiety Disorder</a:t>
            </a:r>
            <a:endParaRPr lang="en-US" sz="1400" dirty="0">
              <a:solidFill>
                <a:srgbClr val="00B0F0"/>
              </a:solidFill>
            </a:endParaRPr>
          </a:p>
        </p:txBody>
      </p:sp>
      <p:sp>
        <p:nvSpPr>
          <p:cNvPr id="14" name="Rectangle 13">
            <a:extLst>
              <a:ext uri="{FF2B5EF4-FFF2-40B4-BE49-F238E27FC236}">
                <a16:creationId xmlns:a16="http://schemas.microsoft.com/office/drawing/2014/main" id="{4EF0C8BF-F35C-6F41-AC36-B30D7536493C}"/>
              </a:ext>
            </a:extLst>
          </p:cNvPr>
          <p:cNvSpPr/>
          <p:nvPr/>
        </p:nvSpPr>
        <p:spPr>
          <a:xfrm rot="18570559">
            <a:off x="8938645" y="2276171"/>
            <a:ext cx="1397883" cy="307777"/>
          </a:xfrm>
          <a:prstGeom prst="rect">
            <a:avLst/>
          </a:prstGeom>
        </p:spPr>
        <p:txBody>
          <a:bodyPr wrap="none">
            <a:spAutoFit/>
          </a:bodyPr>
          <a:lstStyle/>
          <a:p>
            <a:r>
              <a:rPr lang="en-IE" sz="1400" dirty="0">
                <a:solidFill>
                  <a:srgbClr val="00B0F0"/>
                </a:solidFill>
              </a:rPr>
              <a:t>Anxiety Disorder</a:t>
            </a:r>
            <a:endParaRPr lang="en-US" sz="1400" dirty="0">
              <a:solidFill>
                <a:srgbClr val="00B0F0"/>
              </a:solidFill>
            </a:endParaRPr>
          </a:p>
        </p:txBody>
      </p:sp>
      <p:sp>
        <p:nvSpPr>
          <p:cNvPr id="16" name="Rectangle 15">
            <a:extLst>
              <a:ext uri="{FF2B5EF4-FFF2-40B4-BE49-F238E27FC236}">
                <a16:creationId xmlns:a16="http://schemas.microsoft.com/office/drawing/2014/main" id="{505D1335-A356-4F40-8CAF-84DD4AD0689D}"/>
              </a:ext>
            </a:extLst>
          </p:cNvPr>
          <p:cNvSpPr/>
          <p:nvPr/>
        </p:nvSpPr>
        <p:spPr>
          <a:xfrm>
            <a:off x="1532241" y="4844766"/>
            <a:ext cx="3089429" cy="985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BA6F06-9E06-8241-A3CD-6E9F1AB02134}"/>
              </a:ext>
            </a:extLst>
          </p:cNvPr>
          <p:cNvSpPr/>
          <p:nvPr/>
        </p:nvSpPr>
        <p:spPr>
          <a:xfrm>
            <a:off x="6624857" y="5080228"/>
            <a:ext cx="3089429" cy="1062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409147E-6653-A748-B7AD-A48B331A68F6}"/>
              </a:ext>
            </a:extLst>
          </p:cNvPr>
          <p:cNvSpPr txBox="1"/>
          <p:nvPr/>
        </p:nvSpPr>
        <p:spPr>
          <a:xfrm>
            <a:off x="1830181" y="4999016"/>
            <a:ext cx="3124940" cy="369332"/>
          </a:xfrm>
          <a:prstGeom prst="rect">
            <a:avLst/>
          </a:prstGeom>
          <a:noFill/>
        </p:spPr>
        <p:txBody>
          <a:bodyPr wrap="square" rtlCol="0">
            <a:spAutoFit/>
          </a:bodyPr>
          <a:lstStyle/>
          <a:p>
            <a:r>
              <a:rPr lang="en-US" dirty="0">
                <a:solidFill>
                  <a:srgbClr val="7030A0"/>
                </a:solidFill>
              </a:rPr>
              <a:t>One-Hot Encoding Approach</a:t>
            </a:r>
          </a:p>
        </p:txBody>
      </p:sp>
      <p:sp>
        <p:nvSpPr>
          <p:cNvPr id="19" name="TextBox 18">
            <a:extLst>
              <a:ext uri="{FF2B5EF4-FFF2-40B4-BE49-F238E27FC236}">
                <a16:creationId xmlns:a16="http://schemas.microsoft.com/office/drawing/2014/main" id="{3F73FD6B-2DE4-D544-AA1A-1BB6CF645AA9}"/>
              </a:ext>
            </a:extLst>
          </p:cNvPr>
          <p:cNvSpPr txBox="1"/>
          <p:nvPr/>
        </p:nvSpPr>
        <p:spPr>
          <a:xfrm>
            <a:off x="7819709" y="4987621"/>
            <a:ext cx="3124940" cy="369332"/>
          </a:xfrm>
          <a:prstGeom prst="rect">
            <a:avLst/>
          </a:prstGeom>
          <a:noFill/>
        </p:spPr>
        <p:txBody>
          <a:bodyPr wrap="square" rtlCol="0">
            <a:spAutoFit/>
          </a:bodyPr>
          <a:lstStyle/>
          <a:p>
            <a:r>
              <a:rPr lang="en-US" dirty="0">
                <a:solidFill>
                  <a:srgbClr val="7030A0"/>
                </a:solidFill>
              </a:rPr>
              <a:t>Word Embeddings</a:t>
            </a:r>
          </a:p>
        </p:txBody>
      </p:sp>
      <p:sp>
        <p:nvSpPr>
          <p:cNvPr id="20" name="Title 1">
            <a:extLst>
              <a:ext uri="{FF2B5EF4-FFF2-40B4-BE49-F238E27FC236}">
                <a16:creationId xmlns:a16="http://schemas.microsoft.com/office/drawing/2014/main" id="{D150D454-315C-2942-83CF-D16CA488BF8B}"/>
              </a:ext>
            </a:extLst>
          </p:cNvPr>
          <p:cNvSpPr txBox="1">
            <a:spLocks/>
          </p:cNvSpPr>
          <p:nvPr/>
        </p:nvSpPr>
        <p:spPr>
          <a:xfrm>
            <a:off x="-3165987" y="-8444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u="sng" dirty="0">
                <a:solidFill>
                  <a:srgbClr val="00B0F0"/>
                </a:solidFill>
              </a:rPr>
              <a:t>One-Hot Encoding vs Embeddings</a:t>
            </a:r>
          </a:p>
        </p:txBody>
      </p:sp>
      <p:cxnSp>
        <p:nvCxnSpPr>
          <p:cNvPr id="3" name="Straight Connector 2">
            <a:extLst>
              <a:ext uri="{FF2B5EF4-FFF2-40B4-BE49-F238E27FC236}">
                <a16:creationId xmlns:a16="http://schemas.microsoft.com/office/drawing/2014/main" id="{EBF95533-8D63-B940-9FA7-BA0794EB0A94}"/>
              </a:ext>
            </a:extLst>
          </p:cNvPr>
          <p:cNvCxnSpPr/>
          <p:nvPr/>
        </p:nvCxnSpPr>
        <p:spPr>
          <a:xfrm>
            <a:off x="1974678" y="5300344"/>
            <a:ext cx="766290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821B2C-7404-A24C-A5B9-D9CAF15E87F0}"/>
              </a:ext>
            </a:extLst>
          </p:cNvPr>
          <p:cNvCxnSpPr>
            <a:cxnSpLocks/>
          </p:cNvCxnSpPr>
          <p:nvPr/>
        </p:nvCxnSpPr>
        <p:spPr>
          <a:xfrm flipH="1">
            <a:off x="5948345" y="1331728"/>
            <a:ext cx="32467" cy="39686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7B477-6863-654C-BF98-4CFD1FE11A36}"/>
              </a:ext>
            </a:extLst>
          </p:cNvPr>
          <p:cNvSpPr txBox="1"/>
          <p:nvPr/>
        </p:nvSpPr>
        <p:spPr>
          <a:xfrm rot="18715157">
            <a:off x="1927180" y="1450731"/>
            <a:ext cx="1869058" cy="307777"/>
          </a:xfrm>
          <a:prstGeom prst="rect">
            <a:avLst/>
          </a:prstGeom>
          <a:noFill/>
        </p:spPr>
        <p:txBody>
          <a:bodyPr wrap="square" rtlCol="0">
            <a:spAutoFit/>
          </a:bodyPr>
          <a:lstStyle/>
          <a:p>
            <a:r>
              <a:rPr lang="en-IE" sz="1400" dirty="0">
                <a:solidFill>
                  <a:srgbClr val="00B0F0"/>
                </a:solidFill>
              </a:rPr>
              <a:t>Heart Failure</a:t>
            </a:r>
            <a:endParaRPr lang="en-US" sz="1400" dirty="0">
              <a:solidFill>
                <a:srgbClr val="00B0F0"/>
              </a:solidFill>
            </a:endParaRPr>
          </a:p>
        </p:txBody>
      </p:sp>
    </p:spTree>
    <p:extLst>
      <p:ext uri="{BB962C8B-B14F-4D97-AF65-F5344CB8AC3E}">
        <p14:creationId xmlns:p14="http://schemas.microsoft.com/office/powerpoint/2010/main" val="314232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1F5B-0E3C-3D48-A616-4E168DC93FFA}"/>
              </a:ext>
            </a:extLst>
          </p:cNvPr>
          <p:cNvSpPr>
            <a:spLocks noGrp="1"/>
          </p:cNvSpPr>
          <p:nvPr>
            <p:ph type="title"/>
          </p:nvPr>
        </p:nvSpPr>
        <p:spPr>
          <a:xfrm>
            <a:off x="-27977" y="-338963"/>
            <a:ext cx="10515600" cy="1325563"/>
          </a:xfrm>
        </p:spPr>
        <p:txBody>
          <a:bodyPr>
            <a:normAutofit/>
          </a:bodyPr>
          <a:lstStyle/>
          <a:p>
            <a:r>
              <a:rPr lang="en-US" sz="2400" u="sng" dirty="0">
                <a:solidFill>
                  <a:srgbClr val="00B0F0"/>
                </a:solidFill>
              </a:rPr>
              <a:t>What is BERT?</a:t>
            </a:r>
          </a:p>
        </p:txBody>
      </p:sp>
      <p:pic>
        <p:nvPicPr>
          <p:cNvPr id="5" name="Content Placeholder 4">
            <a:extLst>
              <a:ext uri="{FF2B5EF4-FFF2-40B4-BE49-F238E27FC236}">
                <a16:creationId xmlns:a16="http://schemas.microsoft.com/office/drawing/2014/main" id="{B8A621C8-0F3F-1E40-868B-0839D0113A8C}"/>
              </a:ext>
            </a:extLst>
          </p:cNvPr>
          <p:cNvPicPr>
            <a:picLocks noGrp="1" noChangeAspect="1"/>
          </p:cNvPicPr>
          <p:nvPr>
            <p:ph idx="1"/>
          </p:nvPr>
        </p:nvPicPr>
        <p:blipFill>
          <a:blip r:embed="rId3"/>
          <a:stretch>
            <a:fillRect/>
          </a:stretch>
        </p:blipFill>
        <p:spPr>
          <a:xfrm>
            <a:off x="6273958" y="1217833"/>
            <a:ext cx="5329778" cy="4565430"/>
          </a:xfrm>
        </p:spPr>
      </p:pic>
      <p:sp>
        <p:nvSpPr>
          <p:cNvPr id="6" name="TextBox 5">
            <a:extLst>
              <a:ext uri="{FF2B5EF4-FFF2-40B4-BE49-F238E27FC236}">
                <a16:creationId xmlns:a16="http://schemas.microsoft.com/office/drawing/2014/main" id="{35680BEC-D6B5-3B45-8CF9-E0145F14AA82}"/>
              </a:ext>
            </a:extLst>
          </p:cNvPr>
          <p:cNvSpPr txBox="1"/>
          <p:nvPr/>
        </p:nvSpPr>
        <p:spPr>
          <a:xfrm>
            <a:off x="853440" y="2313423"/>
            <a:ext cx="5257800"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Bidirectional Encoding from Representational Transformers</a:t>
            </a:r>
          </a:p>
          <a:p>
            <a:pPr marL="285750" indent="-285750">
              <a:buFont typeface="Arial" panose="020B0604020202020204" pitchFamily="34" charset="0"/>
              <a:buChar char="•"/>
            </a:pPr>
            <a:r>
              <a:rPr lang="en-US" sz="2400" dirty="0"/>
              <a:t>Google (2018)</a:t>
            </a:r>
          </a:p>
          <a:p>
            <a:pPr marL="285750" indent="-285750">
              <a:buFont typeface="Arial" panose="020B0604020202020204" pitchFamily="34" charset="0"/>
              <a:buChar char="•"/>
            </a:pPr>
            <a:r>
              <a:rPr lang="en-IE" sz="2400" dirty="0"/>
              <a:t>pre-trained deep learning natural language framework</a:t>
            </a:r>
            <a:r>
              <a:rPr lang="en-IE" sz="2400" dirty="0">
                <a:effectLst/>
              </a:rPr>
              <a:t> </a:t>
            </a:r>
            <a:endParaRPr lang="en-IE" dirty="0">
              <a:effectLst/>
            </a:endParaRPr>
          </a:p>
          <a:p>
            <a:pPr marL="285750" indent="-285750">
              <a:buFont typeface="Arial" panose="020B0604020202020204" pitchFamily="34" charset="0"/>
              <a:buChar char="•"/>
            </a:pPr>
            <a:endParaRPr lang="en-IE" dirty="0">
              <a:effectLst/>
            </a:endParaRPr>
          </a:p>
          <a:p>
            <a:pPr marL="285750" indent="-285750">
              <a:buFont typeface="Arial" panose="020B0604020202020204" pitchFamily="34" charset="0"/>
              <a:buChar char="•"/>
            </a:pPr>
            <a:endParaRPr lang="en-IE" dirty="0">
              <a:effectLst/>
            </a:endParaRPr>
          </a:p>
          <a:p>
            <a:pPr marL="285750" indent="-285750">
              <a:buFont typeface="Arial" panose="020B0604020202020204" pitchFamily="34" charset="0"/>
              <a:buChar char="•"/>
            </a:pPr>
            <a:endParaRPr lang="en-IE" dirty="0">
              <a:effectLst/>
            </a:endParaRPr>
          </a:p>
          <a:p>
            <a:pPr marL="285750" indent="-285750">
              <a:buFont typeface="Arial" panose="020B0604020202020204" pitchFamily="34" charset="0"/>
              <a:buChar char="•"/>
            </a:pPr>
            <a:endParaRPr lang="en-IE" dirty="0">
              <a:effectLst/>
            </a:endParaRP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6826D510-B837-0045-9174-0F133720719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7994" t="18631" r="7973" b="19012"/>
          <a:stretch/>
        </p:blipFill>
        <p:spPr>
          <a:xfrm>
            <a:off x="230655" y="6088073"/>
            <a:ext cx="1469584" cy="458198"/>
          </a:xfrm>
          <a:prstGeom prst="rect">
            <a:avLst/>
          </a:prstGeom>
        </p:spPr>
      </p:pic>
    </p:spTree>
    <p:extLst>
      <p:ext uri="{BB962C8B-B14F-4D97-AF65-F5344CB8AC3E}">
        <p14:creationId xmlns:p14="http://schemas.microsoft.com/office/powerpoint/2010/main" val="174024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2976-8011-4F4D-B44D-0336F6E513CC}"/>
              </a:ext>
            </a:extLst>
          </p:cNvPr>
          <p:cNvSpPr>
            <a:spLocks noGrp="1"/>
          </p:cNvSpPr>
          <p:nvPr>
            <p:ph type="title"/>
          </p:nvPr>
        </p:nvSpPr>
        <p:spPr>
          <a:xfrm>
            <a:off x="0" y="-365124"/>
            <a:ext cx="10515600" cy="1325563"/>
          </a:xfrm>
        </p:spPr>
        <p:txBody>
          <a:bodyPr>
            <a:normAutofit/>
          </a:bodyPr>
          <a:lstStyle/>
          <a:p>
            <a:r>
              <a:rPr lang="en-US" sz="2400" u="sng" dirty="0">
                <a:solidFill>
                  <a:srgbClr val="00B0F0"/>
                </a:solidFill>
              </a:rPr>
              <a:t>Google: BERT</a:t>
            </a:r>
          </a:p>
        </p:txBody>
      </p:sp>
      <p:sp>
        <p:nvSpPr>
          <p:cNvPr id="3" name="Content Placeholder 2">
            <a:extLst>
              <a:ext uri="{FF2B5EF4-FFF2-40B4-BE49-F238E27FC236}">
                <a16:creationId xmlns:a16="http://schemas.microsoft.com/office/drawing/2014/main" id="{887C0314-D745-B042-AD2C-C825EE6303DA}"/>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DDA1D132-B659-C142-9260-A7E8066F6180}"/>
              </a:ext>
            </a:extLst>
          </p:cNvPr>
          <p:cNvPicPr>
            <a:picLocks noChangeAspect="1"/>
          </p:cNvPicPr>
          <p:nvPr/>
        </p:nvPicPr>
        <p:blipFill>
          <a:blip r:embed="rId3"/>
          <a:stretch>
            <a:fillRect/>
          </a:stretch>
        </p:blipFill>
        <p:spPr>
          <a:xfrm>
            <a:off x="564994" y="2958975"/>
            <a:ext cx="6662098" cy="3424225"/>
          </a:xfrm>
          <a:prstGeom prst="rect">
            <a:avLst/>
          </a:prstGeom>
        </p:spPr>
      </p:pic>
      <p:pic>
        <p:nvPicPr>
          <p:cNvPr id="8" name="Picture 7">
            <a:extLst>
              <a:ext uri="{FF2B5EF4-FFF2-40B4-BE49-F238E27FC236}">
                <a16:creationId xmlns:a16="http://schemas.microsoft.com/office/drawing/2014/main" id="{019F7C82-9334-5747-A3C7-57099F265267}"/>
              </a:ext>
            </a:extLst>
          </p:cNvPr>
          <p:cNvPicPr>
            <a:picLocks noChangeAspect="1"/>
          </p:cNvPicPr>
          <p:nvPr/>
        </p:nvPicPr>
        <p:blipFill>
          <a:blip r:embed="rId4"/>
          <a:stretch>
            <a:fillRect/>
          </a:stretch>
        </p:blipFill>
        <p:spPr>
          <a:xfrm>
            <a:off x="1706243" y="960439"/>
            <a:ext cx="4141967" cy="1968713"/>
          </a:xfrm>
          <a:prstGeom prst="rect">
            <a:avLst/>
          </a:prstGeom>
        </p:spPr>
      </p:pic>
      <p:pic>
        <p:nvPicPr>
          <p:cNvPr id="6" name="Picture 5">
            <a:extLst>
              <a:ext uri="{FF2B5EF4-FFF2-40B4-BE49-F238E27FC236}">
                <a16:creationId xmlns:a16="http://schemas.microsoft.com/office/drawing/2014/main" id="{A02D9E24-4C4F-C84E-BBC8-E3429271CC94}"/>
              </a:ext>
            </a:extLst>
          </p:cNvPr>
          <p:cNvPicPr>
            <a:picLocks noChangeAspect="1"/>
          </p:cNvPicPr>
          <p:nvPr/>
        </p:nvPicPr>
        <p:blipFill>
          <a:blip r:embed="rId5"/>
          <a:stretch>
            <a:fillRect/>
          </a:stretch>
        </p:blipFill>
        <p:spPr>
          <a:xfrm>
            <a:off x="6979614" y="2999074"/>
            <a:ext cx="5065167" cy="710461"/>
          </a:xfrm>
          <a:prstGeom prst="rect">
            <a:avLst/>
          </a:prstGeom>
        </p:spPr>
      </p:pic>
      <p:pic>
        <p:nvPicPr>
          <p:cNvPr id="10" name="Picture 9">
            <a:extLst>
              <a:ext uri="{FF2B5EF4-FFF2-40B4-BE49-F238E27FC236}">
                <a16:creationId xmlns:a16="http://schemas.microsoft.com/office/drawing/2014/main" id="{CE84C33F-E309-944D-8A83-1436AEA865AC}"/>
              </a:ext>
            </a:extLst>
          </p:cNvPr>
          <p:cNvPicPr>
            <a:picLocks noChangeAspect="1"/>
          </p:cNvPicPr>
          <p:nvPr/>
        </p:nvPicPr>
        <p:blipFill>
          <a:blip r:embed="rId6"/>
          <a:stretch>
            <a:fillRect/>
          </a:stretch>
        </p:blipFill>
        <p:spPr>
          <a:xfrm>
            <a:off x="6932117" y="1431075"/>
            <a:ext cx="4739191" cy="710461"/>
          </a:xfrm>
          <a:prstGeom prst="rect">
            <a:avLst/>
          </a:prstGeom>
        </p:spPr>
      </p:pic>
      <p:sp>
        <p:nvSpPr>
          <p:cNvPr id="11" name="TextBox 10">
            <a:extLst>
              <a:ext uri="{FF2B5EF4-FFF2-40B4-BE49-F238E27FC236}">
                <a16:creationId xmlns:a16="http://schemas.microsoft.com/office/drawing/2014/main" id="{E41E4A14-280D-1341-A36A-FC1767280441}"/>
              </a:ext>
            </a:extLst>
          </p:cNvPr>
          <p:cNvSpPr txBox="1"/>
          <p:nvPr/>
        </p:nvSpPr>
        <p:spPr>
          <a:xfrm>
            <a:off x="7554453" y="658854"/>
            <a:ext cx="3795132" cy="369332"/>
          </a:xfrm>
          <a:prstGeom prst="rect">
            <a:avLst/>
          </a:prstGeom>
          <a:noFill/>
        </p:spPr>
        <p:txBody>
          <a:bodyPr wrap="square" rtlCol="0">
            <a:spAutoFit/>
          </a:bodyPr>
          <a:lstStyle/>
          <a:p>
            <a:r>
              <a:rPr lang="en-US" dirty="0">
                <a:solidFill>
                  <a:srgbClr val="7030A0"/>
                </a:solidFill>
              </a:rPr>
              <a:t>Trad. Word Embedding approaches</a:t>
            </a:r>
          </a:p>
        </p:txBody>
      </p:sp>
      <p:sp>
        <p:nvSpPr>
          <p:cNvPr id="12" name="TextBox 11">
            <a:extLst>
              <a:ext uri="{FF2B5EF4-FFF2-40B4-BE49-F238E27FC236}">
                <a16:creationId xmlns:a16="http://schemas.microsoft.com/office/drawing/2014/main" id="{03EC5B0F-6672-4044-A783-D1EFE42512D5}"/>
              </a:ext>
            </a:extLst>
          </p:cNvPr>
          <p:cNvSpPr txBox="1"/>
          <p:nvPr/>
        </p:nvSpPr>
        <p:spPr>
          <a:xfrm>
            <a:off x="8921447" y="2536086"/>
            <a:ext cx="3795132" cy="369332"/>
          </a:xfrm>
          <a:prstGeom prst="rect">
            <a:avLst/>
          </a:prstGeom>
          <a:noFill/>
        </p:spPr>
        <p:txBody>
          <a:bodyPr wrap="square" rtlCol="0">
            <a:spAutoFit/>
          </a:bodyPr>
          <a:lstStyle/>
          <a:p>
            <a:r>
              <a:rPr lang="en-US" dirty="0">
                <a:solidFill>
                  <a:srgbClr val="7030A0"/>
                </a:solidFill>
              </a:rPr>
              <a:t>Bert</a:t>
            </a:r>
          </a:p>
        </p:txBody>
      </p:sp>
    </p:spTree>
    <p:extLst>
      <p:ext uri="{BB962C8B-B14F-4D97-AF65-F5344CB8AC3E}">
        <p14:creationId xmlns:p14="http://schemas.microsoft.com/office/powerpoint/2010/main" val="4126992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0EF0B3-12EB-B348-87F4-DEA4A927730E}"/>
              </a:ext>
            </a:extLst>
          </p:cNvPr>
          <p:cNvSpPr txBox="1">
            <a:spLocks/>
          </p:cNvSpPr>
          <p:nvPr/>
        </p:nvSpPr>
        <p:spPr>
          <a:xfrm>
            <a:off x="0" y="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How BERT was trained?</a:t>
            </a:r>
          </a:p>
        </p:txBody>
      </p:sp>
      <p:pic>
        <p:nvPicPr>
          <p:cNvPr id="4" name="Picture 3">
            <a:extLst>
              <a:ext uri="{FF2B5EF4-FFF2-40B4-BE49-F238E27FC236}">
                <a16:creationId xmlns:a16="http://schemas.microsoft.com/office/drawing/2014/main" id="{3AB8713E-CBD8-9046-BA5C-4B28962DD979}"/>
              </a:ext>
            </a:extLst>
          </p:cNvPr>
          <p:cNvPicPr>
            <a:picLocks noChangeAspect="1"/>
          </p:cNvPicPr>
          <p:nvPr/>
        </p:nvPicPr>
        <p:blipFill>
          <a:blip r:embed="rId2"/>
          <a:stretch>
            <a:fillRect/>
          </a:stretch>
        </p:blipFill>
        <p:spPr>
          <a:xfrm>
            <a:off x="0" y="678616"/>
            <a:ext cx="12192000" cy="6179384"/>
          </a:xfrm>
          <a:prstGeom prst="rect">
            <a:avLst/>
          </a:prstGeom>
        </p:spPr>
      </p:pic>
      <p:sp>
        <p:nvSpPr>
          <p:cNvPr id="9" name="TextBox 8">
            <a:extLst>
              <a:ext uri="{FF2B5EF4-FFF2-40B4-BE49-F238E27FC236}">
                <a16:creationId xmlns:a16="http://schemas.microsoft.com/office/drawing/2014/main" id="{FB6B69CC-8161-5448-A861-20D74EB78A21}"/>
              </a:ext>
            </a:extLst>
          </p:cNvPr>
          <p:cNvSpPr txBox="1"/>
          <p:nvPr/>
        </p:nvSpPr>
        <p:spPr>
          <a:xfrm>
            <a:off x="6481822" y="6179384"/>
            <a:ext cx="2222340" cy="369332"/>
          </a:xfrm>
          <a:prstGeom prst="rect">
            <a:avLst/>
          </a:prstGeom>
          <a:noFill/>
        </p:spPr>
        <p:txBody>
          <a:bodyPr wrap="square" rtlCol="0">
            <a:spAutoFit/>
          </a:bodyPr>
          <a:lstStyle/>
          <a:p>
            <a:r>
              <a:rPr lang="en-US" dirty="0" err="1">
                <a:solidFill>
                  <a:srgbClr val="7030A0"/>
                </a:solidFill>
              </a:rPr>
              <a:t>BertForMaskedLM</a:t>
            </a:r>
            <a:endParaRPr lang="en-US" dirty="0">
              <a:solidFill>
                <a:srgbClr val="7030A0"/>
              </a:solidFill>
            </a:endParaRPr>
          </a:p>
        </p:txBody>
      </p:sp>
    </p:spTree>
    <p:extLst>
      <p:ext uri="{BB962C8B-B14F-4D97-AF65-F5344CB8AC3E}">
        <p14:creationId xmlns:p14="http://schemas.microsoft.com/office/powerpoint/2010/main" val="20811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72E14-E32D-294B-A7E0-71C13C939096}"/>
              </a:ext>
            </a:extLst>
          </p:cNvPr>
          <p:cNvPicPr>
            <a:picLocks noChangeAspect="1"/>
          </p:cNvPicPr>
          <p:nvPr/>
        </p:nvPicPr>
        <p:blipFill>
          <a:blip r:embed="rId3"/>
          <a:stretch>
            <a:fillRect/>
          </a:stretch>
        </p:blipFill>
        <p:spPr>
          <a:xfrm>
            <a:off x="121611" y="1449688"/>
            <a:ext cx="3572570" cy="2949318"/>
          </a:xfrm>
          <a:prstGeom prst="rect">
            <a:avLst/>
          </a:prstGeom>
        </p:spPr>
      </p:pic>
      <p:pic>
        <p:nvPicPr>
          <p:cNvPr id="5" name="Picture 4">
            <a:extLst>
              <a:ext uri="{FF2B5EF4-FFF2-40B4-BE49-F238E27FC236}">
                <a16:creationId xmlns:a16="http://schemas.microsoft.com/office/drawing/2014/main" id="{F9A680DF-ECBB-A148-AE75-3C01D5C42E7A}"/>
              </a:ext>
            </a:extLst>
          </p:cNvPr>
          <p:cNvPicPr>
            <a:picLocks noChangeAspect="1"/>
          </p:cNvPicPr>
          <p:nvPr/>
        </p:nvPicPr>
        <p:blipFill>
          <a:blip r:embed="rId4"/>
          <a:stretch>
            <a:fillRect/>
          </a:stretch>
        </p:blipFill>
        <p:spPr>
          <a:xfrm>
            <a:off x="8336179" y="1532412"/>
            <a:ext cx="3538617" cy="2866594"/>
          </a:xfrm>
          <a:prstGeom prst="rect">
            <a:avLst/>
          </a:prstGeom>
        </p:spPr>
      </p:pic>
      <p:sp>
        <p:nvSpPr>
          <p:cNvPr id="6" name="TextBox 5">
            <a:extLst>
              <a:ext uri="{FF2B5EF4-FFF2-40B4-BE49-F238E27FC236}">
                <a16:creationId xmlns:a16="http://schemas.microsoft.com/office/drawing/2014/main" id="{099CE92C-A756-9140-9A33-76B2406ECC84}"/>
              </a:ext>
            </a:extLst>
          </p:cNvPr>
          <p:cNvSpPr txBox="1"/>
          <p:nvPr/>
        </p:nvSpPr>
        <p:spPr>
          <a:xfrm>
            <a:off x="9593784" y="6420022"/>
            <a:ext cx="3105665" cy="276999"/>
          </a:xfrm>
          <a:prstGeom prst="rect">
            <a:avLst/>
          </a:prstGeom>
          <a:noFill/>
        </p:spPr>
        <p:txBody>
          <a:bodyPr wrap="square" rtlCol="0">
            <a:spAutoFit/>
          </a:bodyPr>
          <a:lstStyle/>
          <a:p>
            <a:r>
              <a:rPr lang="en-US" sz="1200" dirty="0" err="1">
                <a:hlinkClick r:id="rId5"/>
              </a:rPr>
              <a:t>S</a:t>
            </a:r>
            <a:r>
              <a:rPr lang="en-US" sz="1200" dirty="0" err="1"/>
              <a:t>ource:</a:t>
            </a:r>
            <a:r>
              <a:rPr lang="en-US" sz="1200" dirty="0" err="1">
                <a:hlinkClick r:id="rId5"/>
              </a:rPr>
              <a:t>jalammar.github.io</a:t>
            </a:r>
            <a:endParaRPr lang="en-US" sz="1200" dirty="0"/>
          </a:p>
        </p:txBody>
      </p:sp>
      <p:pic>
        <p:nvPicPr>
          <p:cNvPr id="8" name="Picture 7">
            <a:extLst>
              <a:ext uri="{FF2B5EF4-FFF2-40B4-BE49-F238E27FC236}">
                <a16:creationId xmlns:a16="http://schemas.microsoft.com/office/drawing/2014/main" id="{2F624245-7576-9643-AB01-09CBDFDA6165}"/>
              </a:ext>
            </a:extLst>
          </p:cNvPr>
          <p:cNvPicPr>
            <a:picLocks noChangeAspect="1"/>
          </p:cNvPicPr>
          <p:nvPr/>
        </p:nvPicPr>
        <p:blipFill>
          <a:blip r:embed="rId6"/>
          <a:stretch>
            <a:fillRect/>
          </a:stretch>
        </p:blipFill>
        <p:spPr>
          <a:xfrm rot="5400000">
            <a:off x="3645709" y="2242359"/>
            <a:ext cx="4478020" cy="1720502"/>
          </a:xfrm>
          <a:prstGeom prst="rect">
            <a:avLst/>
          </a:prstGeom>
        </p:spPr>
      </p:pic>
      <p:sp>
        <p:nvSpPr>
          <p:cNvPr id="9" name="TextBox 8">
            <a:extLst>
              <a:ext uri="{FF2B5EF4-FFF2-40B4-BE49-F238E27FC236}">
                <a16:creationId xmlns:a16="http://schemas.microsoft.com/office/drawing/2014/main" id="{7A16C1FD-139A-9E46-B5EC-DA19E63D0869}"/>
              </a:ext>
            </a:extLst>
          </p:cNvPr>
          <p:cNvSpPr txBox="1"/>
          <p:nvPr/>
        </p:nvSpPr>
        <p:spPr>
          <a:xfrm>
            <a:off x="4673600" y="494268"/>
            <a:ext cx="2824480" cy="369332"/>
          </a:xfrm>
          <a:prstGeom prst="rect">
            <a:avLst/>
          </a:prstGeom>
          <a:noFill/>
        </p:spPr>
        <p:txBody>
          <a:bodyPr wrap="square" rtlCol="0">
            <a:spAutoFit/>
          </a:bodyPr>
          <a:lstStyle/>
          <a:p>
            <a:r>
              <a:rPr lang="en-US" dirty="0">
                <a:solidFill>
                  <a:srgbClr val="7030A0"/>
                </a:solidFill>
              </a:rPr>
              <a:t>Pre-trained Bert Model</a:t>
            </a:r>
          </a:p>
        </p:txBody>
      </p:sp>
      <p:sp>
        <p:nvSpPr>
          <p:cNvPr id="12" name="Notched Right Arrow 11">
            <a:extLst>
              <a:ext uri="{FF2B5EF4-FFF2-40B4-BE49-F238E27FC236}">
                <a16:creationId xmlns:a16="http://schemas.microsoft.com/office/drawing/2014/main" id="{36AB30D2-26D5-C147-B32D-9329D636F476}"/>
              </a:ext>
            </a:extLst>
          </p:cNvPr>
          <p:cNvSpPr/>
          <p:nvPr/>
        </p:nvSpPr>
        <p:spPr>
          <a:xfrm>
            <a:off x="4064000" y="2924347"/>
            <a:ext cx="609600" cy="36749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0FF684CE-9076-4641-9B13-A33D11BA690B}"/>
              </a:ext>
            </a:extLst>
          </p:cNvPr>
          <p:cNvSpPr/>
          <p:nvPr/>
        </p:nvSpPr>
        <p:spPr>
          <a:xfrm>
            <a:off x="7193280" y="2924347"/>
            <a:ext cx="609600" cy="36749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F9AC70C-9CDD-7F43-962A-4C27CFC435BF}"/>
              </a:ext>
            </a:extLst>
          </p:cNvPr>
          <p:cNvSpPr txBox="1">
            <a:spLocks/>
          </p:cNvSpPr>
          <p:nvPr/>
        </p:nvSpPr>
        <p:spPr>
          <a:xfrm>
            <a:off x="0" y="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Fine-Tuning with Bert</a:t>
            </a:r>
          </a:p>
        </p:txBody>
      </p:sp>
    </p:spTree>
    <p:extLst>
      <p:ext uri="{BB962C8B-B14F-4D97-AF65-F5344CB8AC3E}">
        <p14:creationId xmlns:p14="http://schemas.microsoft.com/office/powerpoint/2010/main" val="15290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FED3F-1567-D949-9BDF-79E77B16D0BB}"/>
              </a:ext>
            </a:extLst>
          </p:cNvPr>
          <p:cNvPicPr>
            <a:picLocks noChangeAspect="1"/>
          </p:cNvPicPr>
          <p:nvPr/>
        </p:nvPicPr>
        <p:blipFill>
          <a:blip r:embed="rId3"/>
          <a:stretch>
            <a:fillRect/>
          </a:stretch>
        </p:blipFill>
        <p:spPr>
          <a:xfrm>
            <a:off x="1283658" y="1811903"/>
            <a:ext cx="9231942" cy="3952240"/>
          </a:xfrm>
          <a:prstGeom prst="rect">
            <a:avLst/>
          </a:prstGeom>
        </p:spPr>
      </p:pic>
      <p:sp>
        <p:nvSpPr>
          <p:cNvPr id="5" name="Title 1">
            <a:extLst>
              <a:ext uri="{FF2B5EF4-FFF2-40B4-BE49-F238E27FC236}">
                <a16:creationId xmlns:a16="http://schemas.microsoft.com/office/drawing/2014/main" id="{C58A9A82-3E2D-CE49-BC93-E00A5D5686D8}"/>
              </a:ext>
            </a:extLst>
          </p:cNvPr>
          <p:cNvSpPr txBox="1">
            <a:spLocks/>
          </p:cNvSpPr>
          <p:nvPr/>
        </p:nvSpPr>
        <p:spPr>
          <a:xfrm>
            <a:off x="0" y="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00B0F0"/>
                </a:solidFill>
              </a:rPr>
              <a:t>Fine-Tuning with Bert</a:t>
            </a:r>
          </a:p>
        </p:txBody>
      </p:sp>
      <p:pic>
        <p:nvPicPr>
          <p:cNvPr id="7" name="Picture 6">
            <a:extLst>
              <a:ext uri="{FF2B5EF4-FFF2-40B4-BE49-F238E27FC236}">
                <a16:creationId xmlns:a16="http://schemas.microsoft.com/office/drawing/2014/main" id="{371E679F-5A58-4149-B290-96211ABC84EC}"/>
              </a:ext>
            </a:extLst>
          </p:cNvPr>
          <p:cNvPicPr>
            <a:picLocks noChangeAspect="1"/>
          </p:cNvPicPr>
          <p:nvPr/>
        </p:nvPicPr>
        <p:blipFill>
          <a:blip r:embed="rId4"/>
          <a:stretch>
            <a:fillRect/>
          </a:stretch>
        </p:blipFill>
        <p:spPr>
          <a:xfrm>
            <a:off x="8750504" y="178716"/>
            <a:ext cx="3179529" cy="1169246"/>
          </a:xfrm>
          <a:prstGeom prst="rect">
            <a:avLst/>
          </a:prstGeom>
        </p:spPr>
      </p:pic>
      <p:sp>
        <p:nvSpPr>
          <p:cNvPr id="8" name="TextBox 7">
            <a:extLst>
              <a:ext uri="{FF2B5EF4-FFF2-40B4-BE49-F238E27FC236}">
                <a16:creationId xmlns:a16="http://schemas.microsoft.com/office/drawing/2014/main" id="{FAFA090E-D2EA-6E4B-8026-CB13E7FC61D4}"/>
              </a:ext>
            </a:extLst>
          </p:cNvPr>
          <p:cNvSpPr txBox="1"/>
          <p:nvPr/>
        </p:nvSpPr>
        <p:spPr>
          <a:xfrm>
            <a:off x="7095388" y="624839"/>
            <a:ext cx="1394664" cy="276999"/>
          </a:xfrm>
          <a:prstGeom prst="rect">
            <a:avLst/>
          </a:prstGeom>
          <a:noFill/>
        </p:spPr>
        <p:txBody>
          <a:bodyPr wrap="square" rtlCol="0">
            <a:spAutoFit/>
          </a:bodyPr>
          <a:lstStyle/>
          <a:p>
            <a:r>
              <a:rPr lang="en-US" sz="1200" dirty="0">
                <a:solidFill>
                  <a:srgbClr val="7030A0"/>
                </a:solidFill>
              </a:rPr>
              <a:t>From Bert paper</a:t>
            </a:r>
          </a:p>
        </p:txBody>
      </p:sp>
      <p:sp>
        <p:nvSpPr>
          <p:cNvPr id="9" name="Left Brace 8">
            <a:extLst>
              <a:ext uri="{FF2B5EF4-FFF2-40B4-BE49-F238E27FC236}">
                <a16:creationId xmlns:a16="http://schemas.microsoft.com/office/drawing/2014/main" id="{2EB69ACD-E129-A34B-9DAC-37F1ADA38451}"/>
              </a:ext>
            </a:extLst>
          </p:cNvPr>
          <p:cNvSpPr/>
          <p:nvPr/>
        </p:nvSpPr>
        <p:spPr>
          <a:xfrm>
            <a:off x="8351520" y="178716"/>
            <a:ext cx="277064" cy="11692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EF9480F-95F9-9B45-AC45-944890D18E21}"/>
              </a:ext>
            </a:extLst>
          </p:cNvPr>
          <p:cNvSpPr txBox="1"/>
          <p:nvPr/>
        </p:nvSpPr>
        <p:spPr>
          <a:xfrm>
            <a:off x="9593784" y="6420022"/>
            <a:ext cx="3105665" cy="276999"/>
          </a:xfrm>
          <a:prstGeom prst="rect">
            <a:avLst/>
          </a:prstGeom>
          <a:noFill/>
        </p:spPr>
        <p:txBody>
          <a:bodyPr wrap="square" rtlCol="0">
            <a:spAutoFit/>
          </a:bodyPr>
          <a:lstStyle/>
          <a:p>
            <a:r>
              <a:rPr lang="en-US" sz="1200" dirty="0" err="1">
                <a:hlinkClick r:id="rId5"/>
              </a:rPr>
              <a:t>S</a:t>
            </a:r>
            <a:r>
              <a:rPr lang="en-US" sz="1200" dirty="0" err="1"/>
              <a:t>ource:</a:t>
            </a:r>
            <a:r>
              <a:rPr lang="en-US" sz="1200" dirty="0" err="1">
                <a:hlinkClick r:id="rId5"/>
              </a:rPr>
              <a:t>jalammar.github.io</a:t>
            </a:r>
            <a:endParaRPr lang="en-US" sz="1200" dirty="0"/>
          </a:p>
        </p:txBody>
      </p:sp>
    </p:spTree>
    <p:extLst>
      <p:ext uri="{BB962C8B-B14F-4D97-AF65-F5344CB8AC3E}">
        <p14:creationId xmlns:p14="http://schemas.microsoft.com/office/powerpoint/2010/main" val="4031574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6354</TotalTime>
  <Words>911</Words>
  <Application>Microsoft Macintosh PowerPoint</Application>
  <PresentationFormat>Widescreen</PresentationFormat>
  <Paragraphs>92</Paragraphs>
  <Slides>21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What is BERT?</vt:lpstr>
      <vt:lpstr>Google: BERT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Mondauto</dc:creator>
  <cp:lastModifiedBy>Giorgio Mondauto</cp:lastModifiedBy>
  <cp:revision>60</cp:revision>
  <dcterms:created xsi:type="dcterms:W3CDTF">2020-09-08T14:59:30Z</dcterms:created>
  <dcterms:modified xsi:type="dcterms:W3CDTF">2020-09-15T14:56:12Z</dcterms:modified>
</cp:coreProperties>
</file>